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handoutMasterIdLst>
    <p:handoutMasterId r:id="rId22"/>
  </p:handoutMasterIdLst>
  <p:sldIdLst>
    <p:sldId id="262" r:id="rId5"/>
    <p:sldId id="263" r:id="rId6"/>
    <p:sldId id="288" r:id="rId7"/>
    <p:sldId id="289" r:id="rId8"/>
    <p:sldId id="293" r:id="rId9"/>
    <p:sldId id="318" r:id="rId10"/>
    <p:sldId id="292" r:id="rId11"/>
    <p:sldId id="309" r:id="rId12"/>
    <p:sldId id="326" r:id="rId13"/>
    <p:sldId id="331" r:id="rId14"/>
    <p:sldId id="305" r:id="rId15"/>
    <p:sldId id="306" r:id="rId16"/>
    <p:sldId id="307" r:id="rId17"/>
    <p:sldId id="308" r:id="rId18"/>
    <p:sldId id="332" r:id="rId19"/>
    <p:sldId id="280"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Sossong" initials="AMS" lastIdx="1" clrIdx="0"/>
  <p:cmAuthor id="1" name="Patel, Meghna" initials="PM" lastIdx="3" clrIdx="1">
    <p:extLst>
      <p:ext uri="{19B8F6BF-5375-455C-9EA6-DF929625EA0E}">
        <p15:presenceInfo xmlns:p15="http://schemas.microsoft.com/office/powerpoint/2012/main" userId="Patel, Meghn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282" autoAdjust="0"/>
  </p:normalViewPr>
  <p:slideViewPr>
    <p:cSldViewPr>
      <p:cViewPr varScale="1">
        <p:scale>
          <a:sx n="104" d="100"/>
          <a:sy n="104" d="100"/>
        </p:scale>
        <p:origin x="1218" y="96"/>
      </p:cViewPr>
      <p:guideLst>
        <p:guide orient="horz" pos="2160"/>
        <p:guide pos="2880"/>
      </p:guideLst>
    </p:cSldViewPr>
  </p:slideViewPr>
  <p:notesTextViewPr>
    <p:cViewPr>
      <p:scale>
        <a:sx n="3" d="2"/>
        <a:sy n="3" d="2"/>
      </p:scale>
      <p:origin x="0" y="0"/>
    </p:cViewPr>
  </p:notesTextViewPr>
  <p:notesViewPr>
    <p:cSldViewPr>
      <p:cViewPr>
        <p:scale>
          <a:sx n="100" d="100"/>
          <a:sy n="100" d="100"/>
        </p:scale>
        <p:origin x="3504" y="-18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C7B95C-197F-4383-9364-2A8FEBC214DD}"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B9689D75-71FA-4933-BC5A-5A190060F698}">
      <dgm:prSet phldrT="[Text]" custT="1"/>
      <dgm:spPr>
        <a:solidFill>
          <a:schemeClr val="accent1">
            <a:lumMod val="90000"/>
          </a:schemeClr>
        </a:solidFill>
      </dgm:spPr>
      <dgm:t>
        <a:bodyPr/>
        <a:lstStyle/>
        <a:p>
          <a:r>
            <a:rPr lang="en-US" sz="1200" b="1" dirty="0" smtClean="0">
              <a:solidFill>
                <a:schemeClr val="tx1"/>
              </a:solidFill>
              <a:latin typeface="+mn-lt"/>
            </a:rPr>
            <a:t>Lauren S. Hughes, MD, MPH, MSc, FAAFP</a:t>
          </a:r>
        </a:p>
        <a:p>
          <a:r>
            <a:rPr lang="en-US" sz="1100" dirty="0" smtClean="0">
              <a:solidFill>
                <a:schemeClr val="tx1"/>
              </a:solidFill>
              <a:latin typeface="+mn-lt"/>
            </a:rPr>
            <a:t>Deputy Secretary for Health Innovation</a:t>
          </a:r>
        </a:p>
        <a:p>
          <a:r>
            <a:rPr lang="en-US" sz="1100" dirty="0" smtClean="0">
              <a:solidFill>
                <a:schemeClr val="tx1"/>
              </a:solidFill>
              <a:latin typeface="+mn-lt"/>
            </a:rPr>
            <a:t>Pennsylvania Department of Health</a:t>
          </a:r>
        </a:p>
      </dgm:t>
    </dgm:pt>
    <dgm:pt modelId="{21AA20FE-5944-4009-BA12-D55CA597BCED}" type="parTrans" cxnId="{6662ACBA-3AE5-4F00-9124-D56FB889A9CE}">
      <dgm:prSet/>
      <dgm:spPr/>
      <dgm:t>
        <a:bodyPr/>
        <a:lstStyle/>
        <a:p>
          <a:endParaRPr lang="en-US" sz="1200">
            <a:solidFill>
              <a:schemeClr val="tx1"/>
            </a:solidFill>
            <a:latin typeface="+mn-lt"/>
          </a:endParaRPr>
        </a:p>
      </dgm:t>
    </dgm:pt>
    <dgm:pt modelId="{ED67B886-135C-4A36-951F-30282A447A44}" type="sibTrans" cxnId="{6662ACBA-3AE5-4F00-9124-D56FB889A9CE}">
      <dgm:prSet/>
      <dgm:spPr/>
      <dgm:t>
        <a:bodyPr/>
        <a:lstStyle/>
        <a:p>
          <a:endParaRPr lang="en-US" sz="1200">
            <a:solidFill>
              <a:schemeClr val="tx1"/>
            </a:solidFill>
            <a:latin typeface="+mn-lt"/>
          </a:endParaRPr>
        </a:p>
      </dgm:t>
    </dgm:pt>
    <dgm:pt modelId="{E798C604-08D0-46F7-A812-F7983CFDC1B3}">
      <dgm:prSet phldrT="[Text]" custT="1"/>
      <dgm:spPr/>
      <dgm:t>
        <a:bodyPr/>
        <a:lstStyle/>
        <a:p>
          <a:r>
            <a:rPr lang="en-US" sz="1200" b="1" dirty="0" smtClean="0">
              <a:solidFill>
                <a:schemeClr val="tx1"/>
              </a:solidFill>
              <a:latin typeface="+mn-lt"/>
            </a:rPr>
            <a:t>Jared Shinabery, MPH</a:t>
          </a:r>
        </a:p>
        <a:p>
          <a:r>
            <a:rPr lang="en-US" sz="1100" dirty="0" smtClean="0">
              <a:solidFill>
                <a:schemeClr val="tx1"/>
              </a:solidFill>
              <a:latin typeface="+mn-lt"/>
            </a:rPr>
            <a:t>Chief Technology Officer, PDMP Office</a:t>
          </a:r>
        </a:p>
      </dgm:t>
    </dgm:pt>
    <dgm:pt modelId="{249EFA6E-6417-40DB-85AF-7DE2B8C392D3}" type="parTrans" cxnId="{1DC7CE81-1B56-4F09-926A-DBB937CE409D}">
      <dgm:prSet/>
      <dgm:spPr/>
      <dgm:t>
        <a:bodyPr/>
        <a:lstStyle/>
        <a:p>
          <a:endParaRPr lang="en-US" sz="1200">
            <a:solidFill>
              <a:schemeClr val="tx1"/>
            </a:solidFill>
            <a:latin typeface="+mn-lt"/>
          </a:endParaRPr>
        </a:p>
      </dgm:t>
    </dgm:pt>
    <dgm:pt modelId="{FD6CD42E-7240-4D2C-B107-62F9273A115E}" type="sibTrans" cxnId="{1DC7CE81-1B56-4F09-926A-DBB937CE409D}">
      <dgm:prSet/>
      <dgm:spPr/>
      <dgm:t>
        <a:bodyPr/>
        <a:lstStyle/>
        <a:p>
          <a:endParaRPr lang="en-US" sz="1200">
            <a:solidFill>
              <a:schemeClr val="tx1"/>
            </a:solidFill>
            <a:latin typeface="+mn-lt"/>
          </a:endParaRPr>
        </a:p>
      </dgm:t>
    </dgm:pt>
    <dgm:pt modelId="{54CC3AFD-E7C5-4C4E-8E30-049407619F65}">
      <dgm:prSet phldrT="[Text]" custT="1"/>
      <dgm:spPr/>
      <dgm:t>
        <a:bodyPr/>
        <a:lstStyle/>
        <a:p>
          <a:r>
            <a:rPr lang="en-US" sz="1200" b="1" dirty="0" smtClean="0">
              <a:solidFill>
                <a:schemeClr val="tx1"/>
              </a:solidFill>
              <a:latin typeface="+mn-lt"/>
            </a:rPr>
            <a:t>Epidemiologist</a:t>
          </a:r>
        </a:p>
        <a:p>
          <a:r>
            <a:rPr lang="en-US" sz="1100" dirty="0" smtClean="0">
              <a:solidFill>
                <a:schemeClr val="tx1"/>
              </a:solidFill>
              <a:latin typeface="+mn-lt"/>
            </a:rPr>
            <a:t>TBD</a:t>
          </a:r>
          <a:r>
            <a:rPr lang="en-US" sz="1200" dirty="0" smtClean="0">
              <a:solidFill>
                <a:schemeClr val="tx1"/>
              </a:solidFill>
              <a:latin typeface="+mn-lt"/>
            </a:rPr>
            <a:t> </a:t>
          </a:r>
          <a:endParaRPr lang="en-US" sz="1200" dirty="0">
            <a:solidFill>
              <a:schemeClr val="tx1"/>
            </a:solidFill>
            <a:latin typeface="+mn-lt"/>
          </a:endParaRPr>
        </a:p>
      </dgm:t>
    </dgm:pt>
    <dgm:pt modelId="{1129955C-F132-4206-83DA-826673D29DAA}" type="parTrans" cxnId="{969BD862-9A54-49DE-8258-D809EC93B9B1}">
      <dgm:prSet/>
      <dgm:spPr/>
      <dgm:t>
        <a:bodyPr/>
        <a:lstStyle/>
        <a:p>
          <a:endParaRPr lang="en-US" sz="1200">
            <a:solidFill>
              <a:schemeClr val="tx1"/>
            </a:solidFill>
            <a:latin typeface="+mn-lt"/>
          </a:endParaRPr>
        </a:p>
      </dgm:t>
    </dgm:pt>
    <dgm:pt modelId="{9309C8E1-DE4B-4C4D-AF20-77824311960E}" type="sibTrans" cxnId="{969BD862-9A54-49DE-8258-D809EC93B9B1}">
      <dgm:prSet/>
      <dgm:spPr/>
      <dgm:t>
        <a:bodyPr/>
        <a:lstStyle/>
        <a:p>
          <a:endParaRPr lang="en-US" sz="1200">
            <a:solidFill>
              <a:schemeClr val="tx1"/>
            </a:solidFill>
            <a:latin typeface="+mn-lt"/>
          </a:endParaRPr>
        </a:p>
      </dgm:t>
    </dgm:pt>
    <dgm:pt modelId="{7B8A1F14-F5D4-4EE6-B1EF-E967A688FE87}">
      <dgm:prSet phldrT="[Text]" custT="1"/>
      <dgm:spPr/>
      <dgm:t>
        <a:bodyPr/>
        <a:lstStyle/>
        <a:p>
          <a:r>
            <a:rPr lang="en-US" sz="1200" b="1" dirty="0" smtClean="0">
              <a:solidFill>
                <a:schemeClr val="tx1"/>
              </a:solidFill>
              <a:latin typeface="+mn-lt"/>
            </a:rPr>
            <a:t>Meghna Patel, MHA</a:t>
          </a:r>
        </a:p>
        <a:p>
          <a:r>
            <a:rPr lang="en-US" sz="1100" dirty="0" smtClean="0">
              <a:solidFill>
                <a:schemeClr val="tx1"/>
              </a:solidFill>
              <a:latin typeface="+mn-lt"/>
            </a:rPr>
            <a:t>Director, Prescription Drug Monitoring Program (PDMP) Office</a:t>
          </a:r>
        </a:p>
        <a:p>
          <a:r>
            <a:rPr lang="en-US" sz="1100" dirty="0" smtClean="0">
              <a:solidFill>
                <a:schemeClr val="tx1"/>
              </a:solidFill>
              <a:latin typeface="+mn-lt"/>
            </a:rPr>
            <a:t>Pennsylvania Department of Health</a:t>
          </a:r>
          <a:endParaRPr lang="en-US" sz="1100" dirty="0">
            <a:solidFill>
              <a:schemeClr val="tx1"/>
            </a:solidFill>
            <a:latin typeface="+mn-lt"/>
          </a:endParaRPr>
        </a:p>
      </dgm:t>
    </dgm:pt>
    <dgm:pt modelId="{933C988E-755D-41A9-BB53-8EDCBE2CF0A8}" type="parTrans" cxnId="{EE1E86ED-3D74-4DA6-A55B-610C48D7A570}">
      <dgm:prSet/>
      <dgm:spPr/>
      <dgm:t>
        <a:bodyPr/>
        <a:lstStyle/>
        <a:p>
          <a:endParaRPr lang="en-US" sz="1200">
            <a:solidFill>
              <a:schemeClr val="tx1"/>
            </a:solidFill>
            <a:latin typeface="+mn-lt"/>
          </a:endParaRPr>
        </a:p>
      </dgm:t>
    </dgm:pt>
    <dgm:pt modelId="{A91E4444-2F00-4EE0-910A-32698A35136B}" type="sibTrans" cxnId="{EE1E86ED-3D74-4DA6-A55B-610C48D7A570}">
      <dgm:prSet/>
      <dgm:spPr/>
      <dgm:t>
        <a:bodyPr/>
        <a:lstStyle/>
        <a:p>
          <a:endParaRPr lang="en-US" sz="1200">
            <a:solidFill>
              <a:schemeClr val="tx1"/>
            </a:solidFill>
            <a:latin typeface="+mn-lt"/>
          </a:endParaRPr>
        </a:p>
      </dgm:t>
    </dgm:pt>
    <dgm:pt modelId="{DAD4052D-BBAA-4C88-9D6C-78E87A3EF169}">
      <dgm:prSet phldrT="[Text]" custT="1"/>
      <dgm:spPr/>
      <dgm:t>
        <a:bodyPr/>
        <a:lstStyle/>
        <a:p>
          <a:r>
            <a:rPr lang="en-US" sz="1200" b="1" dirty="0" smtClean="0">
              <a:solidFill>
                <a:schemeClr val="tx1"/>
              </a:solidFill>
              <a:latin typeface="+mn-lt"/>
            </a:rPr>
            <a:t>Norman Spotts</a:t>
          </a:r>
        </a:p>
        <a:p>
          <a:r>
            <a:rPr lang="en-US" sz="1100" dirty="0" smtClean="0">
              <a:solidFill>
                <a:schemeClr val="tx1"/>
              </a:solidFill>
              <a:latin typeface="+mn-lt"/>
            </a:rPr>
            <a:t>Statistical Analyst, </a:t>
          </a:r>
        </a:p>
        <a:p>
          <a:r>
            <a:rPr lang="en-US" sz="1100" dirty="0" smtClean="0">
              <a:solidFill>
                <a:schemeClr val="tx1"/>
              </a:solidFill>
              <a:latin typeface="+mn-lt"/>
            </a:rPr>
            <a:t>PDMP Office</a:t>
          </a:r>
          <a:endParaRPr lang="en-US" sz="1100" dirty="0">
            <a:solidFill>
              <a:schemeClr val="tx1"/>
            </a:solidFill>
            <a:latin typeface="+mn-lt"/>
          </a:endParaRPr>
        </a:p>
      </dgm:t>
    </dgm:pt>
    <dgm:pt modelId="{1E651734-8746-459D-9974-83B0B91DBA14}" type="parTrans" cxnId="{022A3421-B905-4523-BF5F-1594C7F193A8}">
      <dgm:prSet/>
      <dgm:spPr/>
      <dgm:t>
        <a:bodyPr/>
        <a:lstStyle/>
        <a:p>
          <a:endParaRPr lang="en-US" sz="1200">
            <a:solidFill>
              <a:schemeClr val="tx1"/>
            </a:solidFill>
            <a:latin typeface="+mn-lt"/>
          </a:endParaRPr>
        </a:p>
      </dgm:t>
    </dgm:pt>
    <dgm:pt modelId="{CD839E60-9847-47DD-B582-1D0645CDBA04}" type="sibTrans" cxnId="{022A3421-B905-4523-BF5F-1594C7F193A8}">
      <dgm:prSet/>
      <dgm:spPr/>
      <dgm:t>
        <a:bodyPr/>
        <a:lstStyle/>
        <a:p>
          <a:endParaRPr lang="en-US" sz="1200">
            <a:solidFill>
              <a:schemeClr val="tx1"/>
            </a:solidFill>
            <a:latin typeface="+mn-lt"/>
          </a:endParaRPr>
        </a:p>
      </dgm:t>
    </dgm:pt>
    <dgm:pt modelId="{969C9304-27E4-4974-A9B5-75819CEB3CE0}">
      <dgm:prSet phldrT="[Text]" custT="1"/>
      <dgm:spPr/>
      <dgm:t>
        <a:bodyPr/>
        <a:lstStyle/>
        <a:p>
          <a:r>
            <a:rPr lang="en-US" sz="1200" b="1" dirty="0" smtClean="0">
              <a:solidFill>
                <a:schemeClr val="tx1"/>
              </a:solidFill>
              <a:latin typeface="+mn-lt"/>
            </a:rPr>
            <a:t>Public Health Program Assistant Administrator</a:t>
          </a:r>
        </a:p>
        <a:p>
          <a:r>
            <a:rPr lang="en-US" sz="1100" dirty="0" smtClean="0">
              <a:solidFill>
                <a:schemeClr val="tx1"/>
              </a:solidFill>
              <a:latin typeface="+mn-lt"/>
            </a:rPr>
            <a:t>TBD</a:t>
          </a:r>
          <a:endParaRPr lang="en-US" sz="1100" dirty="0">
            <a:solidFill>
              <a:schemeClr val="tx1"/>
            </a:solidFill>
            <a:latin typeface="+mn-lt"/>
          </a:endParaRPr>
        </a:p>
      </dgm:t>
    </dgm:pt>
    <dgm:pt modelId="{C23A6917-6AF9-45D1-A6A4-9C72462273B6}" type="parTrans" cxnId="{663FE346-B1D4-4B5F-8F65-3203FB9232E9}">
      <dgm:prSet/>
      <dgm:spPr/>
      <dgm:t>
        <a:bodyPr/>
        <a:lstStyle/>
        <a:p>
          <a:endParaRPr lang="en-US" sz="1200">
            <a:latin typeface="+mn-lt"/>
          </a:endParaRPr>
        </a:p>
      </dgm:t>
    </dgm:pt>
    <dgm:pt modelId="{FC56F60E-7AC3-4416-8A25-35C26252A6CF}" type="sibTrans" cxnId="{663FE346-B1D4-4B5F-8F65-3203FB9232E9}">
      <dgm:prSet/>
      <dgm:spPr/>
      <dgm:t>
        <a:bodyPr/>
        <a:lstStyle/>
        <a:p>
          <a:endParaRPr lang="en-US" sz="1200">
            <a:latin typeface="+mn-lt"/>
          </a:endParaRPr>
        </a:p>
      </dgm:t>
    </dgm:pt>
    <dgm:pt modelId="{574C70A3-D0E7-450A-8B8C-6D6C0D303F66}" type="pres">
      <dgm:prSet presAssocID="{A4C7B95C-197F-4383-9364-2A8FEBC214DD}" presName="hierChild1" presStyleCnt="0">
        <dgm:presLayoutVars>
          <dgm:orgChart val="1"/>
          <dgm:chPref val="1"/>
          <dgm:dir/>
          <dgm:animOne val="branch"/>
          <dgm:animLvl val="lvl"/>
          <dgm:resizeHandles/>
        </dgm:presLayoutVars>
      </dgm:prSet>
      <dgm:spPr/>
      <dgm:t>
        <a:bodyPr/>
        <a:lstStyle/>
        <a:p>
          <a:endParaRPr lang="en-US"/>
        </a:p>
      </dgm:t>
    </dgm:pt>
    <dgm:pt modelId="{EFDBE513-2839-461C-AF01-791BE8749F2B}" type="pres">
      <dgm:prSet presAssocID="{B9689D75-71FA-4933-BC5A-5A190060F698}" presName="hierRoot1" presStyleCnt="0">
        <dgm:presLayoutVars>
          <dgm:hierBranch val="init"/>
        </dgm:presLayoutVars>
      </dgm:prSet>
      <dgm:spPr/>
    </dgm:pt>
    <dgm:pt modelId="{42F635B0-734B-4DAE-BFD9-AF72FC40E4DE}" type="pres">
      <dgm:prSet presAssocID="{B9689D75-71FA-4933-BC5A-5A190060F698}" presName="rootComposite1" presStyleCnt="0"/>
      <dgm:spPr/>
    </dgm:pt>
    <dgm:pt modelId="{D30606E7-35AF-4C29-8E55-C6A6E43E679B}" type="pres">
      <dgm:prSet presAssocID="{B9689D75-71FA-4933-BC5A-5A190060F698}" presName="rootText1" presStyleLbl="node0" presStyleIdx="0" presStyleCnt="1" custScaleX="340026" custScaleY="152873" custLinFactNeighborX="6539">
        <dgm:presLayoutVars>
          <dgm:chPref val="3"/>
        </dgm:presLayoutVars>
      </dgm:prSet>
      <dgm:spPr/>
      <dgm:t>
        <a:bodyPr/>
        <a:lstStyle/>
        <a:p>
          <a:endParaRPr lang="en-US"/>
        </a:p>
      </dgm:t>
    </dgm:pt>
    <dgm:pt modelId="{37C07F18-6A2A-48C7-AE5C-6D3D3B0DD624}" type="pres">
      <dgm:prSet presAssocID="{B9689D75-71FA-4933-BC5A-5A190060F698}" presName="rootConnector1" presStyleLbl="node1" presStyleIdx="0" presStyleCnt="0"/>
      <dgm:spPr/>
      <dgm:t>
        <a:bodyPr/>
        <a:lstStyle/>
        <a:p>
          <a:endParaRPr lang="en-US"/>
        </a:p>
      </dgm:t>
    </dgm:pt>
    <dgm:pt modelId="{A9CC7716-F9F1-4810-B2B2-8D93FD007AB8}" type="pres">
      <dgm:prSet presAssocID="{B9689D75-71FA-4933-BC5A-5A190060F698}" presName="hierChild2" presStyleCnt="0"/>
      <dgm:spPr/>
    </dgm:pt>
    <dgm:pt modelId="{CD07A52E-DB25-457F-8B96-81827DE24070}" type="pres">
      <dgm:prSet presAssocID="{933C988E-755D-41A9-BB53-8EDCBE2CF0A8}" presName="Name37" presStyleLbl="parChTrans1D2" presStyleIdx="0" presStyleCnt="1"/>
      <dgm:spPr/>
      <dgm:t>
        <a:bodyPr/>
        <a:lstStyle/>
        <a:p>
          <a:endParaRPr lang="en-US"/>
        </a:p>
      </dgm:t>
    </dgm:pt>
    <dgm:pt modelId="{BE155AB2-203A-4E02-A6B1-F76A25143ED1}" type="pres">
      <dgm:prSet presAssocID="{7B8A1F14-F5D4-4EE6-B1EF-E967A688FE87}" presName="hierRoot2" presStyleCnt="0">
        <dgm:presLayoutVars>
          <dgm:hierBranch val="init"/>
        </dgm:presLayoutVars>
      </dgm:prSet>
      <dgm:spPr/>
    </dgm:pt>
    <dgm:pt modelId="{EE18A72A-9D4B-4844-8BAB-79C1CECD5796}" type="pres">
      <dgm:prSet presAssocID="{7B8A1F14-F5D4-4EE6-B1EF-E967A688FE87}" presName="rootComposite" presStyleCnt="0"/>
      <dgm:spPr/>
    </dgm:pt>
    <dgm:pt modelId="{813E5263-D7C6-410B-BF05-A0C3DB9E8931}" type="pres">
      <dgm:prSet presAssocID="{7B8A1F14-F5D4-4EE6-B1EF-E967A688FE87}" presName="rootText" presStyleLbl="node2" presStyleIdx="0" presStyleCnt="1" custScaleX="254532" custScaleY="138286" custLinFactNeighborX="11314">
        <dgm:presLayoutVars>
          <dgm:chPref val="3"/>
        </dgm:presLayoutVars>
      </dgm:prSet>
      <dgm:spPr/>
      <dgm:t>
        <a:bodyPr/>
        <a:lstStyle/>
        <a:p>
          <a:endParaRPr lang="en-US"/>
        </a:p>
      </dgm:t>
    </dgm:pt>
    <dgm:pt modelId="{5609F48E-DFE3-4B13-86B1-3785FF75C449}" type="pres">
      <dgm:prSet presAssocID="{7B8A1F14-F5D4-4EE6-B1EF-E967A688FE87}" presName="rootConnector" presStyleLbl="node2" presStyleIdx="0" presStyleCnt="1"/>
      <dgm:spPr/>
      <dgm:t>
        <a:bodyPr/>
        <a:lstStyle/>
        <a:p>
          <a:endParaRPr lang="en-US"/>
        </a:p>
      </dgm:t>
    </dgm:pt>
    <dgm:pt modelId="{EABC776F-49A4-4F5C-AC8C-F23AED7D4215}" type="pres">
      <dgm:prSet presAssocID="{7B8A1F14-F5D4-4EE6-B1EF-E967A688FE87}" presName="hierChild4" presStyleCnt="0"/>
      <dgm:spPr/>
    </dgm:pt>
    <dgm:pt modelId="{33ECFC7B-8D80-47E9-86AE-57CE156DCD67}" type="pres">
      <dgm:prSet presAssocID="{249EFA6E-6417-40DB-85AF-7DE2B8C392D3}" presName="Name37" presStyleLbl="parChTrans1D3" presStyleIdx="0" presStyleCnt="4"/>
      <dgm:spPr/>
      <dgm:t>
        <a:bodyPr/>
        <a:lstStyle/>
        <a:p>
          <a:endParaRPr lang="en-US"/>
        </a:p>
      </dgm:t>
    </dgm:pt>
    <dgm:pt modelId="{1DE9B2C1-A3BC-40BA-8670-5325BBC172EB}" type="pres">
      <dgm:prSet presAssocID="{E798C604-08D0-46F7-A812-F7983CFDC1B3}" presName="hierRoot2" presStyleCnt="0">
        <dgm:presLayoutVars>
          <dgm:hierBranch val="init"/>
        </dgm:presLayoutVars>
      </dgm:prSet>
      <dgm:spPr/>
    </dgm:pt>
    <dgm:pt modelId="{BE8C5A2F-E362-4729-8F1D-2FBC5E111AC2}" type="pres">
      <dgm:prSet presAssocID="{E798C604-08D0-46F7-A812-F7983CFDC1B3}" presName="rootComposite" presStyleCnt="0"/>
      <dgm:spPr/>
    </dgm:pt>
    <dgm:pt modelId="{141B1031-4B7F-4765-AB0F-F737086BCC74}" type="pres">
      <dgm:prSet presAssocID="{E798C604-08D0-46F7-A812-F7983CFDC1B3}" presName="rootText" presStyleLbl="node3" presStyleIdx="0" presStyleCnt="4" custScaleX="194253">
        <dgm:presLayoutVars>
          <dgm:chPref val="3"/>
        </dgm:presLayoutVars>
      </dgm:prSet>
      <dgm:spPr/>
      <dgm:t>
        <a:bodyPr/>
        <a:lstStyle/>
        <a:p>
          <a:endParaRPr lang="en-US"/>
        </a:p>
      </dgm:t>
    </dgm:pt>
    <dgm:pt modelId="{C6982A52-AA6C-4B0D-B5A9-C2BAAD74D4B6}" type="pres">
      <dgm:prSet presAssocID="{E798C604-08D0-46F7-A812-F7983CFDC1B3}" presName="rootConnector" presStyleLbl="node3" presStyleIdx="0" presStyleCnt="4"/>
      <dgm:spPr/>
      <dgm:t>
        <a:bodyPr/>
        <a:lstStyle/>
        <a:p>
          <a:endParaRPr lang="en-US"/>
        </a:p>
      </dgm:t>
    </dgm:pt>
    <dgm:pt modelId="{44744ECE-BD9E-4DAF-ABE1-61C1D83E9A5E}" type="pres">
      <dgm:prSet presAssocID="{E798C604-08D0-46F7-A812-F7983CFDC1B3}" presName="hierChild4" presStyleCnt="0"/>
      <dgm:spPr/>
    </dgm:pt>
    <dgm:pt modelId="{601EC830-3625-4751-B580-463048763EFF}" type="pres">
      <dgm:prSet presAssocID="{E798C604-08D0-46F7-A812-F7983CFDC1B3}" presName="hierChild5" presStyleCnt="0"/>
      <dgm:spPr/>
    </dgm:pt>
    <dgm:pt modelId="{5C65AB85-E335-444B-B3F2-4132F3F0FB67}" type="pres">
      <dgm:prSet presAssocID="{1E651734-8746-459D-9974-83B0B91DBA14}" presName="Name37" presStyleLbl="parChTrans1D3" presStyleIdx="1" presStyleCnt="4"/>
      <dgm:spPr/>
      <dgm:t>
        <a:bodyPr/>
        <a:lstStyle/>
        <a:p>
          <a:endParaRPr lang="en-US"/>
        </a:p>
      </dgm:t>
    </dgm:pt>
    <dgm:pt modelId="{FB4F602A-88EA-42DB-8086-951C47BA032F}" type="pres">
      <dgm:prSet presAssocID="{DAD4052D-BBAA-4C88-9D6C-78E87A3EF169}" presName="hierRoot2" presStyleCnt="0">
        <dgm:presLayoutVars>
          <dgm:hierBranch val="init"/>
        </dgm:presLayoutVars>
      </dgm:prSet>
      <dgm:spPr/>
    </dgm:pt>
    <dgm:pt modelId="{FE855191-F60C-4D9C-AF90-5A55AF73C48C}" type="pres">
      <dgm:prSet presAssocID="{DAD4052D-BBAA-4C88-9D6C-78E87A3EF169}" presName="rootComposite" presStyleCnt="0"/>
      <dgm:spPr/>
    </dgm:pt>
    <dgm:pt modelId="{22AB2709-F6E5-410D-873E-888FAEB5DD50}" type="pres">
      <dgm:prSet presAssocID="{DAD4052D-BBAA-4C88-9D6C-78E87A3EF169}" presName="rootText" presStyleLbl="node3" presStyleIdx="1" presStyleCnt="4" custScaleX="194253">
        <dgm:presLayoutVars>
          <dgm:chPref val="3"/>
        </dgm:presLayoutVars>
      </dgm:prSet>
      <dgm:spPr/>
      <dgm:t>
        <a:bodyPr/>
        <a:lstStyle/>
        <a:p>
          <a:endParaRPr lang="en-US"/>
        </a:p>
      </dgm:t>
    </dgm:pt>
    <dgm:pt modelId="{A0362F0B-B562-454E-AFA0-810DAD5F1314}" type="pres">
      <dgm:prSet presAssocID="{DAD4052D-BBAA-4C88-9D6C-78E87A3EF169}" presName="rootConnector" presStyleLbl="node3" presStyleIdx="1" presStyleCnt="4"/>
      <dgm:spPr/>
      <dgm:t>
        <a:bodyPr/>
        <a:lstStyle/>
        <a:p>
          <a:endParaRPr lang="en-US"/>
        </a:p>
      </dgm:t>
    </dgm:pt>
    <dgm:pt modelId="{F196F5DE-9C49-4B2B-8063-CD09F0ED3379}" type="pres">
      <dgm:prSet presAssocID="{DAD4052D-BBAA-4C88-9D6C-78E87A3EF169}" presName="hierChild4" presStyleCnt="0"/>
      <dgm:spPr/>
    </dgm:pt>
    <dgm:pt modelId="{D4D98FF0-8FDC-4AD4-B7E4-EF4DF97F99CB}" type="pres">
      <dgm:prSet presAssocID="{DAD4052D-BBAA-4C88-9D6C-78E87A3EF169}" presName="hierChild5" presStyleCnt="0"/>
      <dgm:spPr/>
    </dgm:pt>
    <dgm:pt modelId="{5399F6E2-4AA8-4297-AAD0-CD20EE56D548}" type="pres">
      <dgm:prSet presAssocID="{1129955C-F132-4206-83DA-826673D29DAA}" presName="Name37" presStyleLbl="parChTrans1D3" presStyleIdx="2" presStyleCnt="4"/>
      <dgm:spPr/>
      <dgm:t>
        <a:bodyPr/>
        <a:lstStyle/>
        <a:p>
          <a:endParaRPr lang="en-US"/>
        </a:p>
      </dgm:t>
    </dgm:pt>
    <dgm:pt modelId="{4A2DCF84-3AA5-439A-A884-04676CFC4963}" type="pres">
      <dgm:prSet presAssocID="{54CC3AFD-E7C5-4C4E-8E30-049407619F65}" presName="hierRoot2" presStyleCnt="0">
        <dgm:presLayoutVars>
          <dgm:hierBranch val="init"/>
        </dgm:presLayoutVars>
      </dgm:prSet>
      <dgm:spPr/>
    </dgm:pt>
    <dgm:pt modelId="{1438D8C1-4175-4419-93CF-A34B99439592}" type="pres">
      <dgm:prSet presAssocID="{54CC3AFD-E7C5-4C4E-8E30-049407619F65}" presName="rootComposite" presStyleCnt="0"/>
      <dgm:spPr/>
    </dgm:pt>
    <dgm:pt modelId="{81D4552F-19D4-48FA-91CD-4099B9A6B24F}" type="pres">
      <dgm:prSet presAssocID="{54CC3AFD-E7C5-4C4E-8E30-049407619F65}" presName="rootText" presStyleLbl="node3" presStyleIdx="2" presStyleCnt="4" custScaleX="194253" custLinFactNeighborX="1700" custLinFactNeighborY="4668">
        <dgm:presLayoutVars>
          <dgm:chPref val="3"/>
        </dgm:presLayoutVars>
      </dgm:prSet>
      <dgm:spPr/>
      <dgm:t>
        <a:bodyPr/>
        <a:lstStyle/>
        <a:p>
          <a:endParaRPr lang="en-US"/>
        </a:p>
      </dgm:t>
    </dgm:pt>
    <dgm:pt modelId="{84A49B14-2D80-49A4-AA2B-53F6A341D864}" type="pres">
      <dgm:prSet presAssocID="{54CC3AFD-E7C5-4C4E-8E30-049407619F65}" presName="rootConnector" presStyleLbl="node3" presStyleIdx="2" presStyleCnt="4"/>
      <dgm:spPr/>
      <dgm:t>
        <a:bodyPr/>
        <a:lstStyle/>
        <a:p>
          <a:endParaRPr lang="en-US"/>
        </a:p>
      </dgm:t>
    </dgm:pt>
    <dgm:pt modelId="{F864BB3E-5B49-48EE-8BFD-BF8417E23166}" type="pres">
      <dgm:prSet presAssocID="{54CC3AFD-E7C5-4C4E-8E30-049407619F65}" presName="hierChild4" presStyleCnt="0"/>
      <dgm:spPr/>
    </dgm:pt>
    <dgm:pt modelId="{41BCBC95-37FB-44A4-B79C-FE48305A9EF8}" type="pres">
      <dgm:prSet presAssocID="{54CC3AFD-E7C5-4C4E-8E30-049407619F65}" presName="hierChild5" presStyleCnt="0"/>
      <dgm:spPr/>
    </dgm:pt>
    <dgm:pt modelId="{C23BAC07-869B-41A4-B769-77FA9653DA05}" type="pres">
      <dgm:prSet presAssocID="{C23A6917-6AF9-45D1-A6A4-9C72462273B6}" presName="Name37" presStyleLbl="parChTrans1D3" presStyleIdx="3" presStyleCnt="4"/>
      <dgm:spPr/>
      <dgm:t>
        <a:bodyPr/>
        <a:lstStyle/>
        <a:p>
          <a:endParaRPr lang="en-US"/>
        </a:p>
      </dgm:t>
    </dgm:pt>
    <dgm:pt modelId="{1A6D97D8-0107-42C0-B3DC-2B85D42CE362}" type="pres">
      <dgm:prSet presAssocID="{969C9304-27E4-4974-A9B5-75819CEB3CE0}" presName="hierRoot2" presStyleCnt="0">
        <dgm:presLayoutVars>
          <dgm:hierBranch val="init"/>
        </dgm:presLayoutVars>
      </dgm:prSet>
      <dgm:spPr/>
    </dgm:pt>
    <dgm:pt modelId="{924FC191-86AE-40BD-8B52-C6643671AB37}" type="pres">
      <dgm:prSet presAssocID="{969C9304-27E4-4974-A9B5-75819CEB3CE0}" presName="rootComposite" presStyleCnt="0"/>
      <dgm:spPr/>
    </dgm:pt>
    <dgm:pt modelId="{6B970704-5CB4-49C0-A162-4D587824613B}" type="pres">
      <dgm:prSet presAssocID="{969C9304-27E4-4974-A9B5-75819CEB3CE0}" presName="rootText" presStyleLbl="node3" presStyleIdx="3" presStyleCnt="4" custScaleX="193477">
        <dgm:presLayoutVars>
          <dgm:chPref val="3"/>
        </dgm:presLayoutVars>
      </dgm:prSet>
      <dgm:spPr/>
      <dgm:t>
        <a:bodyPr/>
        <a:lstStyle/>
        <a:p>
          <a:endParaRPr lang="en-US"/>
        </a:p>
      </dgm:t>
    </dgm:pt>
    <dgm:pt modelId="{2B339139-BD4F-4BF4-B65C-AF424888C1B4}" type="pres">
      <dgm:prSet presAssocID="{969C9304-27E4-4974-A9B5-75819CEB3CE0}" presName="rootConnector" presStyleLbl="node3" presStyleIdx="3" presStyleCnt="4"/>
      <dgm:spPr/>
      <dgm:t>
        <a:bodyPr/>
        <a:lstStyle/>
        <a:p>
          <a:endParaRPr lang="en-US"/>
        </a:p>
      </dgm:t>
    </dgm:pt>
    <dgm:pt modelId="{7E41D430-B83E-47E0-8CB9-05DC42293C88}" type="pres">
      <dgm:prSet presAssocID="{969C9304-27E4-4974-A9B5-75819CEB3CE0}" presName="hierChild4" presStyleCnt="0"/>
      <dgm:spPr/>
    </dgm:pt>
    <dgm:pt modelId="{9244F32D-7381-44FE-9846-332B54884AF8}" type="pres">
      <dgm:prSet presAssocID="{969C9304-27E4-4974-A9B5-75819CEB3CE0}" presName="hierChild5" presStyleCnt="0"/>
      <dgm:spPr/>
    </dgm:pt>
    <dgm:pt modelId="{19C2E34C-05F8-401A-A3DF-107ECB26B433}" type="pres">
      <dgm:prSet presAssocID="{7B8A1F14-F5D4-4EE6-B1EF-E967A688FE87}" presName="hierChild5" presStyleCnt="0"/>
      <dgm:spPr/>
    </dgm:pt>
    <dgm:pt modelId="{E76D0536-7C10-46BE-B43C-C962AB3CEC02}" type="pres">
      <dgm:prSet presAssocID="{B9689D75-71FA-4933-BC5A-5A190060F698}" presName="hierChild3" presStyleCnt="0"/>
      <dgm:spPr/>
    </dgm:pt>
  </dgm:ptLst>
  <dgm:cxnLst>
    <dgm:cxn modelId="{A5183432-9DFF-4641-B245-7B0BCDB0D656}" type="presOf" srcId="{54CC3AFD-E7C5-4C4E-8E30-049407619F65}" destId="{81D4552F-19D4-48FA-91CD-4099B9A6B24F}" srcOrd="0" destOrd="0" presId="urn:microsoft.com/office/officeart/2005/8/layout/orgChart1"/>
    <dgm:cxn modelId="{30A32951-528D-467A-9587-FE715CE8D226}" type="presOf" srcId="{969C9304-27E4-4974-A9B5-75819CEB3CE0}" destId="{6B970704-5CB4-49C0-A162-4D587824613B}" srcOrd="0" destOrd="0" presId="urn:microsoft.com/office/officeart/2005/8/layout/orgChart1"/>
    <dgm:cxn modelId="{0614ED3F-D7C3-4FF7-99F5-F94CE5D3A3F3}" type="presOf" srcId="{DAD4052D-BBAA-4C88-9D6C-78E87A3EF169}" destId="{A0362F0B-B562-454E-AFA0-810DAD5F1314}" srcOrd="1" destOrd="0" presId="urn:microsoft.com/office/officeart/2005/8/layout/orgChart1"/>
    <dgm:cxn modelId="{EE1E86ED-3D74-4DA6-A55B-610C48D7A570}" srcId="{B9689D75-71FA-4933-BC5A-5A190060F698}" destId="{7B8A1F14-F5D4-4EE6-B1EF-E967A688FE87}" srcOrd="0" destOrd="0" parTransId="{933C988E-755D-41A9-BB53-8EDCBE2CF0A8}" sibTransId="{A91E4444-2F00-4EE0-910A-32698A35136B}"/>
    <dgm:cxn modelId="{36BC1D2D-6740-4812-9915-248CABD5F346}" type="presOf" srcId="{B9689D75-71FA-4933-BC5A-5A190060F698}" destId="{37C07F18-6A2A-48C7-AE5C-6D3D3B0DD624}" srcOrd="1" destOrd="0" presId="urn:microsoft.com/office/officeart/2005/8/layout/orgChart1"/>
    <dgm:cxn modelId="{279BD53C-78D9-4DEE-9B47-ACB8734CC1D8}" type="presOf" srcId="{E798C604-08D0-46F7-A812-F7983CFDC1B3}" destId="{141B1031-4B7F-4765-AB0F-F737086BCC74}" srcOrd="0" destOrd="0" presId="urn:microsoft.com/office/officeart/2005/8/layout/orgChart1"/>
    <dgm:cxn modelId="{6662ACBA-3AE5-4F00-9124-D56FB889A9CE}" srcId="{A4C7B95C-197F-4383-9364-2A8FEBC214DD}" destId="{B9689D75-71FA-4933-BC5A-5A190060F698}" srcOrd="0" destOrd="0" parTransId="{21AA20FE-5944-4009-BA12-D55CA597BCED}" sibTransId="{ED67B886-135C-4A36-951F-30282A447A44}"/>
    <dgm:cxn modelId="{3C0D7420-3BC9-41C1-93BB-5E3312A146AC}" type="presOf" srcId="{1E651734-8746-459D-9974-83B0B91DBA14}" destId="{5C65AB85-E335-444B-B3F2-4132F3F0FB67}" srcOrd="0" destOrd="0" presId="urn:microsoft.com/office/officeart/2005/8/layout/orgChart1"/>
    <dgm:cxn modelId="{969BD862-9A54-49DE-8258-D809EC93B9B1}" srcId="{7B8A1F14-F5D4-4EE6-B1EF-E967A688FE87}" destId="{54CC3AFD-E7C5-4C4E-8E30-049407619F65}" srcOrd="2" destOrd="0" parTransId="{1129955C-F132-4206-83DA-826673D29DAA}" sibTransId="{9309C8E1-DE4B-4C4D-AF20-77824311960E}"/>
    <dgm:cxn modelId="{7A2061FC-AD52-40FB-8767-72E6E959EDDE}" type="presOf" srcId="{C23A6917-6AF9-45D1-A6A4-9C72462273B6}" destId="{C23BAC07-869B-41A4-B769-77FA9653DA05}" srcOrd="0" destOrd="0" presId="urn:microsoft.com/office/officeart/2005/8/layout/orgChart1"/>
    <dgm:cxn modelId="{62174CE8-252F-4D95-86A5-40A13269DEE5}" type="presOf" srcId="{B9689D75-71FA-4933-BC5A-5A190060F698}" destId="{D30606E7-35AF-4C29-8E55-C6A6E43E679B}" srcOrd="0" destOrd="0" presId="urn:microsoft.com/office/officeart/2005/8/layout/orgChart1"/>
    <dgm:cxn modelId="{A5F96231-ADFD-4558-BEF6-479C564680CE}" type="presOf" srcId="{A4C7B95C-197F-4383-9364-2A8FEBC214DD}" destId="{574C70A3-D0E7-450A-8B8C-6D6C0D303F66}" srcOrd="0" destOrd="0" presId="urn:microsoft.com/office/officeart/2005/8/layout/orgChart1"/>
    <dgm:cxn modelId="{23C2CE3A-8990-4C68-AC52-8C5AAA230B71}" type="presOf" srcId="{7B8A1F14-F5D4-4EE6-B1EF-E967A688FE87}" destId="{813E5263-D7C6-410B-BF05-A0C3DB9E8931}" srcOrd="0" destOrd="0" presId="urn:microsoft.com/office/officeart/2005/8/layout/orgChart1"/>
    <dgm:cxn modelId="{022A3421-B905-4523-BF5F-1594C7F193A8}" srcId="{7B8A1F14-F5D4-4EE6-B1EF-E967A688FE87}" destId="{DAD4052D-BBAA-4C88-9D6C-78E87A3EF169}" srcOrd="1" destOrd="0" parTransId="{1E651734-8746-459D-9974-83B0B91DBA14}" sibTransId="{CD839E60-9847-47DD-B582-1D0645CDBA04}"/>
    <dgm:cxn modelId="{B9830EE7-9B0A-4FA0-BEF6-9858E503689E}" type="presOf" srcId="{249EFA6E-6417-40DB-85AF-7DE2B8C392D3}" destId="{33ECFC7B-8D80-47E9-86AE-57CE156DCD67}" srcOrd="0" destOrd="0" presId="urn:microsoft.com/office/officeart/2005/8/layout/orgChart1"/>
    <dgm:cxn modelId="{79A2F20A-426E-471C-B296-F0FD2258ADA7}" type="presOf" srcId="{E798C604-08D0-46F7-A812-F7983CFDC1B3}" destId="{C6982A52-AA6C-4B0D-B5A9-C2BAAD74D4B6}" srcOrd="1" destOrd="0" presId="urn:microsoft.com/office/officeart/2005/8/layout/orgChart1"/>
    <dgm:cxn modelId="{B37C747A-F822-4E18-A48C-9C70842080E9}" type="presOf" srcId="{54CC3AFD-E7C5-4C4E-8E30-049407619F65}" destId="{84A49B14-2D80-49A4-AA2B-53F6A341D864}" srcOrd="1" destOrd="0" presId="urn:microsoft.com/office/officeart/2005/8/layout/orgChart1"/>
    <dgm:cxn modelId="{663FE346-B1D4-4B5F-8F65-3203FB9232E9}" srcId="{7B8A1F14-F5D4-4EE6-B1EF-E967A688FE87}" destId="{969C9304-27E4-4974-A9B5-75819CEB3CE0}" srcOrd="3" destOrd="0" parTransId="{C23A6917-6AF9-45D1-A6A4-9C72462273B6}" sibTransId="{FC56F60E-7AC3-4416-8A25-35C26252A6CF}"/>
    <dgm:cxn modelId="{48F90623-1CF0-44E0-AD16-D5C84CAD6B4D}" type="presOf" srcId="{7B8A1F14-F5D4-4EE6-B1EF-E967A688FE87}" destId="{5609F48E-DFE3-4B13-86B1-3785FF75C449}" srcOrd="1" destOrd="0" presId="urn:microsoft.com/office/officeart/2005/8/layout/orgChart1"/>
    <dgm:cxn modelId="{8CD3CACE-C144-4625-BC90-315F9AC80CDA}" type="presOf" srcId="{DAD4052D-BBAA-4C88-9D6C-78E87A3EF169}" destId="{22AB2709-F6E5-410D-873E-888FAEB5DD50}" srcOrd="0" destOrd="0" presId="urn:microsoft.com/office/officeart/2005/8/layout/orgChart1"/>
    <dgm:cxn modelId="{E39B62E5-992A-4D59-9EB4-4F0E1B526BB2}" type="presOf" srcId="{933C988E-755D-41A9-BB53-8EDCBE2CF0A8}" destId="{CD07A52E-DB25-457F-8B96-81827DE24070}" srcOrd="0" destOrd="0" presId="urn:microsoft.com/office/officeart/2005/8/layout/orgChart1"/>
    <dgm:cxn modelId="{7DD47EEA-CAEC-4513-9339-276DAF428A2C}" type="presOf" srcId="{1129955C-F132-4206-83DA-826673D29DAA}" destId="{5399F6E2-4AA8-4297-AAD0-CD20EE56D548}" srcOrd="0" destOrd="0" presId="urn:microsoft.com/office/officeart/2005/8/layout/orgChart1"/>
    <dgm:cxn modelId="{1DC7CE81-1B56-4F09-926A-DBB937CE409D}" srcId="{7B8A1F14-F5D4-4EE6-B1EF-E967A688FE87}" destId="{E798C604-08D0-46F7-A812-F7983CFDC1B3}" srcOrd="0" destOrd="0" parTransId="{249EFA6E-6417-40DB-85AF-7DE2B8C392D3}" sibTransId="{FD6CD42E-7240-4D2C-B107-62F9273A115E}"/>
    <dgm:cxn modelId="{C3482818-04EE-4C71-94C6-4D4E22E67A20}" type="presOf" srcId="{969C9304-27E4-4974-A9B5-75819CEB3CE0}" destId="{2B339139-BD4F-4BF4-B65C-AF424888C1B4}" srcOrd="1" destOrd="0" presId="urn:microsoft.com/office/officeart/2005/8/layout/orgChart1"/>
    <dgm:cxn modelId="{37E6F6A5-E9FD-4EF8-95AA-C7FECCB7A2B8}" type="presParOf" srcId="{574C70A3-D0E7-450A-8B8C-6D6C0D303F66}" destId="{EFDBE513-2839-461C-AF01-791BE8749F2B}" srcOrd="0" destOrd="0" presId="urn:microsoft.com/office/officeart/2005/8/layout/orgChart1"/>
    <dgm:cxn modelId="{ECA581DB-8E83-47FF-88B8-E71BCC2E8326}" type="presParOf" srcId="{EFDBE513-2839-461C-AF01-791BE8749F2B}" destId="{42F635B0-734B-4DAE-BFD9-AF72FC40E4DE}" srcOrd="0" destOrd="0" presId="urn:microsoft.com/office/officeart/2005/8/layout/orgChart1"/>
    <dgm:cxn modelId="{ACB22C88-9881-485D-B567-9308313ADB4C}" type="presParOf" srcId="{42F635B0-734B-4DAE-BFD9-AF72FC40E4DE}" destId="{D30606E7-35AF-4C29-8E55-C6A6E43E679B}" srcOrd="0" destOrd="0" presId="urn:microsoft.com/office/officeart/2005/8/layout/orgChart1"/>
    <dgm:cxn modelId="{1E409099-2C2F-455C-BEAE-29CFA4C53804}" type="presParOf" srcId="{42F635B0-734B-4DAE-BFD9-AF72FC40E4DE}" destId="{37C07F18-6A2A-48C7-AE5C-6D3D3B0DD624}" srcOrd="1" destOrd="0" presId="urn:microsoft.com/office/officeart/2005/8/layout/orgChart1"/>
    <dgm:cxn modelId="{2FA3203B-1AF6-40C1-8A7C-3EB01154D81A}" type="presParOf" srcId="{EFDBE513-2839-461C-AF01-791BE8749F2B}" destId="{A9CC7716-F9F1-4810-B2B2-8D93FD007AB8}" srcOrd="1" destOrd="0" presId="urn:microsoft.com/office/officeart/2005/8/layout/orgChart1"/>
    <dgm:cxn modelId="{14C635B7-7C9A-40D0-90AC-1F299A96F23D}" type="presParOf" srcId="{A9CC7716-F9F1-4810-B2B2-8D93FD007AB8}" destId="{CD07A52E-DB25-457F-8B96-81827DE24070}" srcOrd="0" destOrd="0" presId="urn:microsoft.com/office/officeart/2005/8/layout/orgChart1"/>
    <dgm:cxn modelId="{EF139ECD-E6B2-496D-99E7-0A1F803C16BF}" type="presParOf" srcId="{A9CC7716-F9F1-4810-B2B2-8D93FD007AB8}" destId="{BE155AB2-203A-4E02-A6B1-F76A25143ED1}" srcOrd="1" destOrd="0" presId="urn:microsoft.com/office/officeart/2005/8/layout/orgChart1"/>
    <dgm:cxn modelId="{E27480D4-CA0A-43C4-8CCC-42AE51AAC8F6}" type="presParOf" srcId="{BE155AB2-203A-4E02-A6B1-F76A25143ED1}" destId="{EE18A72A-9D4B-4844-8BAB-79C1CECD5796}" srcOrd="0" destOrd="0" presId="urn:microsoft.com/office/officeart/2005/8/layout/orgChart1"/>
    <dgm:cxn modelId="{0AD4E284-F82D-4548-8529-6F60E09E5A67}" type="presParOf" srcId="{EE18A72A-9D4B-4844-8BAB-79C1CECD5796}" destId="{813E5263-D7C6-410B-BF05-A0C3DB9E8931}" srcOrd="0" destOrd="0" presId="urn:microsoft.com/office/officeart/2005/8/layout/orgChart1"/>
    <dgm:cxn modelId="{645602F3-5914-49C3-A3B4-B458FDD40063}" type="presParOf" srcId="{EE18A72A-9D4B-4844-8BAB-79C1CECD5796}" destId="{5609F48E-DFE3-4B13-86B1-3785FF75C449}" srcOrd="1" destOrd="0" presId="urn:microsoft.com/office/officeart/2005/8/layout/orgChart1"/>
    <dgm:cxn modelId="{F9F20047-57AD-465F-966B-0EA0669269ED}" type="presParOf" srcId="{BE155AB2-203A-4E02-A6B1-F76A25143ED1}" destId="{EABC776F-49A4-4F5C-AC8C-F23AED7D4215}" srcOrd="1" destOrd="0" presId="urn:microsoft.com/office/officeart/2005/8/layout/orgChart1"/>
    <dgm:cxn modelId="{20638A08-4580-42DA-82A4-6103F03F5462}" type="presParOf" srcId="{EABC776F-49A4-4F5C-AC8C-F23AED7D4215}" destId="{33ECFC7B-8D80-47E9-86AE-57CE156DCD67}" srcOrd="0" destOrd="0" presId="urn:microsoft.com/office/officeart/2005/8/layout/orgChart1"/>
    <dgm:cxn modelId="{5DAFA8E1-28CD-4577-AA73-C93C32E6B998}" type="presParOf" srcId="{EABC776F-49A4-4F5C-AC8C-F23AED7D4215}" destId="{1DE9B2C1-A3BC-40BA-8670-5325BBC172EB}" srcOrd="1" destOrd="0" presId="urn:microsoft.com/office/officeart/2005/8/layout/orgChart1"/>
    <dgm:cxn modelId="{E6891CAE-0CA7-428A-843F-6E3455E3BF07}" type="presParOf" srcId="{1DE9B2C1-A3BC-40BA-8670-5325BBC172EB}" destId="{BE8C5A2F-E362-4729-8F1D-2FBC5E111AC2}" srcOrd="0" destOrd="0" presId="urn:microsoft.com/office/officeart/2005/8/layout/orgChart1"/>
    <dgm:cxn modelId="{3C74E264-98FB-48B9-8B2E-8BCFAB2722D7}" type="presParOf" srcId="{BE8C5A2F-E362-4729-8F1D-2FBC5E111AC2}" destId="{141B1031-4B7F-4765-AB0F-F737086BCC74}" srcOrd="0" destOrd="0" presId="urn:microsoft.com/office/officeart/2005/8/layout/orgChart1"/>
    <dgm:cxn modelId="{8C21D68F-53F7-4CE5-8F78-77F9AE5D3229}" type="presParOf" srcId="{BE8C5A2F-E362-4729-8F1D-2FBC5E111AC2}" destId="{C6982A52-AA6C-4B0D-B5A9-C2BAAD74D4B6}" srcOrd="1" destOrd="0" presId="urn:microsoft.com/office/officeart/2005/8/layout/orgChart1"/>
    <dgm:cxn modelId="{B521F0E5-F44C-4454-8EF3-C7A1B9D8E547}" type="presParOf" srcId="{1DE9B2C1-A3BC-40BA-8670-5325BBC172EB}" destId="{44744ECE-BD9E-4DAF-ABE1-61C1D83E9A5E}" srcOrd="1" destOrd="0" presId="urn:microsoft.com/office/officeart/2005/8/layout/orgChart1"/>
    <dgm:cxn modelId="{1DB54978-9C4D-46E4-BFB1-4C131B003F83}" type="presParOf" srcId="{1DE9B2C1-A3BC-40BA-8670-5325BBC172EB}" destId="{601EC830-3625-4751-B580-463048763EFF}" srcOrd="2" destOrd="0" presId="urn:microsoft.com/office/officeart/2005/8/layout/orgChart1"/>
    <dgm:cxn modelId="{F8AA80A0-B162-497B-827F-6408D263D091}" type="presParOf" srcId="{EABC776F-49A4-4F5C-AC8C-F23AED7D4215}" destId="{5C65AB85-E335-444B-B3F2-4132F3F0FB67}" srcOrd="2" destOrd="0" presId="urn:microsoft.com/office/officeart/2005/8/layout/orgChart1"/>
    <dgm:cxn modelId="{BA801003-4AFA-42FE-9132-5571337A0A64}" type="presParOf" srcId="{EABC776F-49A4-4F5C-AC8C-F23AED7D4215}" destId="{FB4F602A-88EA-42DB-8086-951C47BA032F}" srcOrd="3" destOrd="0" presId="urn:microsoft.com/office/officeart/2005/8/layout/orgChart1"/>
    <dgm:cxn modelId="{C81D3B96-AE5E-4DE8-AB2F-87614AC0567B}" type="presParOf" srcId="{FB4F602A-88EA-42DB-8086-951C47BA032F}" destId="{FE855191-F60C-4D9C-AF90-5A55AF73C48C}" srcOrd="0" destOrd="0" presId="urn:microsoft.com/office/officeart/2005/8/layout/orgChart1"/>
    <dgm:cxn modelId="{E10883F2-F861-4470-B734-86B1B1D8FA29}" type="presParOf" srcId="{FE855191-F60C-4D9C-AF90-5A55AF73C48C}" destId="{22AB2709-F6E5-410D-873E-888FAEB5DD50}" srcOrd="0" destOrd="0" presId="urn:microsoft.com/office/officeart/2005/8/layout/orgChart1"/>
    <dgm:cxn modelId="{DF932E8F-20C1-4032-AA1C-6226B7BE1FE0}" type="presParOf" srcId="{FE855191-F60C-4D9C-AF90-5A55AF73C48C}" destId="{A0362F0B-B562-454E-AFA0-810DAD5F1314}" srcOrd="1" destOrd="0" presId="urn:microsoft.com/office/officeart/2005/8/layout/orgChart1"/>
    <dgm:cxn modelId="{3D54D8FF-502E-4DBD-81C4-D23B9001A120}" type="presParOf" srcId="{FB4F602A-88EA-42DB-8086-951C47BA032F}" destId="{F196F5DE-9C49-4B2B-8063-CD09F0ED3379}" srcOrd="1" destOrd="0" presId="urn:microsoft.com/office/officeart/2005/8/layout/orgChart1"/>
    <dgm:cxn modelId="{F3DE7FD9-139B-4E18-A1BE-338E05DDD478}" type="presParOf" srcId="{FB4F602A-88EA-42DB-8086-951C47BA032F}" destId="{D4D98FF0-8FDC-4AD4-B7E4-EF4DF97F99CB}" srcOrd="2" destOrd="0" presId="urn:microsoft.com/office/officeart/2005/8/layout/orgChart1"/>
    <dgm:cxn modelId="{0FDEC8FD-9266-4323-9BE6-C76B603AC913}" type="presParOf" srcId="{EABC776F-49A4-4F5C-AC8C-F23AED7D4215}" destId="{5399F6E2-4AA8-4297-AAD0-CD20EE56D548}" srcOrd="4" destOrd="0" presId="urn:microsoft.com/office/officeart/2005/8/layout/orgChart1"/>
    <dgm:cxn modelId="{376DCF10-9D74-4EEA-A41A-9647B00A9DF6}" type="presParOf" srcId="{EABC776F-49A4-4F5C-AC8C-F23AED7D4215}" destId="{4A2DCF84-3AA5-439A-A884-04676CFC4963}" srcOrd="5" destOrd="0" presId="urn:microsoft.com/office/officeart/2005/8/layout/orgChart1"/>
    <dgm:cxn modelId="{61BD0838-9516-41E6-85C2-0AA25CD754FD}" type="presParOf" srcId="{4A2DCF84-3AA5-439A-A884-04676CFC4963}" destId="{1438D8C1-4175-4419-93CF-A34B99439592}" srcOrd="0" destOrd="0" presId="urn:microsoft.com/office/officeart/2005/8/layout/orgChart1"/>
    <dgm:cxn modelId="{429EFDF5-76F2-4F8D-B40B-33A2FD88D5D7}" type="presParOf" srcId="{1438D8C1-4175-4419-93CF-A34B99439592}" destId="{81D4552F-19D4-48FA-91CD-4099B9A6B24F}" srcOrd="0" destOrd="0" presId="urn:microsoft.com/office/officeart/2005/8/layout/orgChart1"/>
    <dgm:cxn modelId="{39C2DDCD-7F1E-4180-94EA-FF1734A9E772}" type="presParOf" srcId="{1438D8C1-4175-4419-93CF-A34B99439592}" destId="{84A49B14-2D80-49A4-AA2B-53F6A341D864}" srcOrd="1" destOrd="0" presId="urn:microsoft.com/office/officeart/2005/8/layout/orgChart1"/>
    <dgm:cxn modelId="{188CD719-4833-404E-AF25-4A3A45748842}" type="presParOf" srcId="{4A2DCF84-3AA5-439A-A884-04676CFC4963}" destId="{F864BB3E-5B49-48EE-8BFD-BF8417E23166}" srcOrd="1" destOrd="0" presId="urn:microsoft.com/office/officeart/2005/8/layout/orgChart1"/>
    <dgm:cxn modelId="{D6075D8A-9E91-4DD6-B1F6-585C053E9319}" type="presParOf" srcId="{4A2DCF84-3AA5-439A-A884-04676CFC4963}" destId="{41BCBC95-37FB-44A4-B79C-FE48305A9EF8}" srcOrd="2" destOrd="0" presId="urn:microsoft.com/office/officeart/2005/8/layout/orgChart1"/>
    <dgm:cxn modelId="{09104201-6071-44DC-8088-8670B5E6FB77}" type="presParOf" srcId="{EABC776F-49A4-4F5C-AC8C-F23AED7D4215}" destId="{C23BAC07-869B-41A4-B769-77FA9653DA05}" srcOrd="6" destOrd="0" presId="urn:microsoft.com/office/officeart/2005/8/layout/orgChart1"/>
    <dgm:cxn modelId="{51CE2D25-44EC-4A2C-B9B3-A294F9E73B7D}" type="presParOf" srcId="{EABC776F-49A4-4F5C-AC8C-F23AED7D4215}" destId="{1A6D97D8-0107-42C0-B3DC-2B85D42CE362}" srcOrd="7" destOrd="0" presId="urn:microsoft.com/office/officeart/2005/8/layout/orgChart1"/>
    <dgm:cxn modelId="{FB83D4F0-DA16-4827-AB58-B5ECD163126B}" type="presParOf" srcId="{1A6D97D8-0107-42C0-B3DC-2B85D42CE362}" destId="{924FC191-86AE-40BD-8B52-C6643671AB37}" srcOrd="0" destOrd="0" presId="urn:microsoft.com/office/officeart/2005/8/layout/orgChart1"/>
    <dgm:cxn modelId="{FCB7C066-7222-41CF-9F55-D141BC739F84}" type="presParOf" srcId="{924FC191-86AE-40BD-8B52-C6643671AB37}" destId="{6B970704-5CB4-49C0-A162-4D587824613B}" srcOrd="0" destOrd="0" presId="urn:microsoft.com/office/officeart/2005/8/layout/orgChart1"/>
    <dgm:cxn modelId="{2F841BC2-C033-450D-ABA9-3698E9933E99}" type="presParOf" srcId="{924FC191-86AE-40BD-8B52-C6643671AB37}" destId="{2B339139-BD4F-4BF4-B65C-AF424888C1B4}" srcOrd="1" destOrd="0" presId="urn:microsoft.com/office/officeart/2005/8/layout/orgChart1"/>
    <dgm:cxn modelId="{FCC695FE-1F61-4CE5-B040-402F37A7F2D5}" type="presParOf" srcId="{1A6D97D8-0107-42C0-B3DC-2B85D42CE362}" destId="{7E41D430-B83E-47E0-8CB9-05DC42293C88}" srcOrd="1" destOrd="0" presId="urn:microsoft.com/office/officeart/2005/8/layout/orgChart1"/>
    <dgm:cxn modelId="{3A385508-BE88-4E03-86BC-D6BDEDA7BAE6}" type="presParOf" srcId="{1A6D97D8-0107-42C0-B3DC-2B85D42CE362}" destId="{9244F32D-7381-44FE-9846-332B54884AF8}" srcOrd="2" destOrd="0" presId="urn:microsoft.com/office/officeart/2005/8/layout/orgChart1"/>
    <dgm:cxn modelId="{400178E8-253C-47E2-9C0B-1CD523523EED}" type="presParOf" srcId="{BE155AB2-203A-4E02-A6B1-F76A25143ED1}" destId="{19C2E34C-05F8-401A-A3DF-107ECB26B433}" srcOrd="2" destOrd="0" presId="urn:microsoft.com/office/officeart/2005/8/layout/orgChart1"/>
    <dgm:cxn modelId="{B3604CF6-2B89-4AA6-A69F-A48CD8598E82}" type="presParOf" srcId="{EFDBE513-2839-461C-AF01-791BE8749F2B}" destId="{E76D0536-7C10-46BE-B43C-C962AB3CEC02}"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3BAC07-869B-41A4-B769-77FA9653DA05}">
      <dsp:nvSpPr>
        <dsp:cNvPr id="0" name=""/>
        <dsp:cNvSpPr/>
      </dsp:nvSpPr>
      <dsp:spPr>
        <a:xfrm>
          <a:off x="3044285" y="1972513"/>
          <a:ext cx="317796" cy="3063722"/>
        </a:xfrm>
        <a:custGeom>
          <a:avLst/>
          <a:gdLst/>
          <a:ahLst/>
          <a:cxnLst/>
          <a:rect l="0" t="0" r="0" b="0"/>
          <a:pathLst>
            <a:path>
              <a:moveTo>
                <a:pt x="0" y="0"/>
              </a:moveTo>
              <a:lnTo>
                <a:pt x="0" y="3063722"/>
              </a:lnTo>
              <a:lnTo>
                <a:pt x="317796" y="306372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99F6E2-4AA8-4297-AAD0-CD20EE56D548}">
      <dsp:nvSpPr>
        <dsp:cNvPr id="0" name=""/>
        <dsp:cNvSpPr/>
      </dsp:nvSpPr>
      <dsp:spPr>
        <a:xfrm>
          <a:off x="3044285" y="1972513"/>
          <a:ext cx="337906" cy="2251469"/>
        </a:xfrm>
        <a:custGeom>
          <a:avLst/>
          <a:gdLst/>
          <a:ahLst/>
          <a:cxnLst/>
          <a:rect l="0" t="0" r="0" b="0"/>
          <a:pathLst>
            <a:path>
              <a:moveTo>
                <a:pt x="0" y="0"/>
              </a:moveTo>
              <a:lnTo>
                <a:pt x="0" y="2251469"/>
              </a:lnTo>
              <a:lnTo>
                <a:pt x="337906" y="225146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65AB85-E335-444B-B3F2-4132F3F0FB67}">
      <dsp:nvSpPr>
        <dsp:cNvPr id="0" name=""/>
        <dsp:cNvSpPr/>
      </dsp:nvSpPr>
      <dsp:spPr>
        <a:xfrm>
          <a:off x="3044285" y="1972513"/>
          <a:ext cx="317796" cy="1383998"/>
        </a:xfrm>
        <a:custGeom>
          <a:avLst/>
          <a:gdLst/>
          <a:ahLst/>
          <a:cxnLst/>
          <a:rect l="0" t="0" r="0" b="0"/>
          <a:pathLst>
            <a:path>
              <a:moveTo>
                <a:pt x="0" y="0"/>
              </a:moveTo>
              <a:lnTo>
                <a:pt x="0" y="1383998"/>
              </a:lnTo>
              <a:lnTo>
                <a:pt x="317796" y="138399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ECFC7B-8D80-47E9-86AE-57CE156DCD67}">
      <dsp:nvSpPr>
        <dsp:cNvPr id="0" name=""/>
        <dsp:cNvSpPr/>
      </dsp:nvSpPr>
      <dsp:spPr>
        <a:xfrm>
          <a:off x="3044285" y="1972513"/>
          <a:ext cx="317796" cy="544136"/>
        </a:xfrm>
        <a:custGeom>
          <a:avLst/>
          <a:gdLst/>
          <a:ahLst/>
          <a:cxnLst/>
          <a:rect l="0" t="0" r="0" b="0"/>
          <a:pathLst>
            <a:path>
              <a:moveTo>
                <a:pt x="0" y="0"/>
              </a:moveTo>
              <a:lnTo>
                <a:pt x="0" y="544136"/>
              </a:lnTo>
              <a:lnTo>
                <a:pt x="317796" y="5441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07A52E-DB25-457F-8B96-81827DE24070}">
      <dsp:nvSpPr>
        <dsp:cNvPr id="0" name=""/>
        <dsp:cNvSpPr/>
      </dsp:nvSpPr>
      <dsp:spPr>
        <a:xfrm>
          <a:off x="4146430" y="906208"/>
          <a:ext cx="91440" cy="248409"/>
        </a:xfrm>
        <a:custGeom>
          <a:avLst/>
          <a:gdLst/>
          <a:ahLst/>
          <a:cxnLst/>
          <a:rect l="0" t="0" r="0" b="0"/>
          <a:pathLst>
            <a:path>
              <a:moveTo>
                <a:pt x="45720" y="0"/>
              </a:moveTo>
              <a:lnTo>
                <a:pt x="45720" y="124204"/>
              </a:lnTo>
              <a:lnTo>
                <a:pt x="102203" y="124204"/>
              </a:lnTo>
              <a:lnTo>
                <a:pt x="102203" y="2484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0606E7-35AF-4C29-8E55-C6A6E43E679B}">
      <dsp:nvSpPr>
        <dsp:cNvPr id="0" name=""/>
        <dsp:cNvSpPr/>
      </dsp:nvSpPr>
      <dsp:spPr>
        <a:xfrm>
          <a:off x="2181058" y="2037"/>
          <a:ext cx="4022182" cy="904170"/>
        </a:xfrm>
        <a:prstGeom prst="rect">
          <a:avLst/>
        </a:prstGeom>
        <a:solidFill>
          <a:schemeClr val="accent1">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Lauren S. Hughes, MD, MPH, MSc, FAAFP</a:t>
          </a:r>
        </a:p>
        <a:p>
          <a:pPr lvl="0" algn="ctr" defTabSz="533400">
            <a:lnSpc>
              <a:spcPct val="90000"/>
            </a:lnSpc>
            <a:spcBef>
              <a:spcPct val="0"/>
            </a:spcBef>
            <a:spcAft>
              <a:spcPct val="35000"/>
            </a:spcAft>
          </a:pPr>
          <a:r>
            <a:rPr lang="en-US" sz="1100" kern="1200" dirty="0" smtClean="0">
              <a:solidFill>
                <a:schemeClr val="tx1"/>
              </a:solidFill>
              <a:latin typeface="+mn-lt"/>
            </a:rPr>
            <a:t>Deputy Secretary for Health Innovation</a:t>
          </a:r>
        </a:p>
        <a:p>
          <a:pPr lvl="0" algn="ctr" defTabSz="533400">
            <a:lnSpc>
              <a:spcPct val="90000"/>
            </a:lnSpc>
            <a:spcBef>
              <a:spcPct val="0"/>
            </a:spcBef>
            <a:spcAft>
              <a:spcPct val="35000"/>
            </a:spcAft>
          </a:pPr>
          <a:r>
            <a:rPr lang="en-US" sz="1100" kern="1200" dirty="0" smtClean="0">
              <a:solidFill>
                <a:schemeClr val="tx1"/>
              </a:solidFill>
              <a:latin typeface="+mn-lt"/>
            </a:rPr>
            <a:t>Pennsylvania Department of Health</a:t>
          </a:r>
        </a:p>
      </dsp:txBody>
      <dsp:txXfrm>
        <a:off x="2181058" y="2037"/>
        <a:ext cx="4022182" cy="904170"/>
      </dsp:txXfrm>
    </dsp:sp>
    <dsp:sp modelId="{813E5263-D7C6-410B-BF05-A0C3DB9E8931}">
      <dsp:nvSpPr>
        <dsp:cNvPr id="0" name=""/>
        <dsp:cNvSpPr/>
      </dsp:nvSpPr>
      <dsp:spPr>
        <a:xfrm>
          <a:off x="2743198" y="1154618"/>
          <a:ext cx="3010870" cy="81789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Meghna Patel, MHA</a:t>
          </a:r>
        </a:p>
        <a:p>
          <a:pPr lvl="0" algn="ctr" defTabSz="533400">
            <a:lnSpc>
              <a:spcPct val="90000"/>
            </a:lnSpc>
            <a:spcBef>
              <a:spcPct val="0"/>
            </a:spcBef>
            <a:spcAft>
              <a:spcPct val="35000"/>
            </a:spcAft>
          </a:pPr>
          <a:r>
            <a:rPr lang="en-US" sz="1100" kern="1200" dirty="0" smtClean="0">
              <a:solidFill>
                <a:schemeClr val="tx1"/>
              </a:solidFill>
              <a:latin typeface="+mn-lt"/>
            </a:rPr>
            <a:t>Director, Prescription Drug Monitoring Program (PDMP) Office</a:t>
          </a:r>
        </a:p>
        <a:p>
          <a:pPr lvl="0" algn="ctr" defTabSz="533400">
            <a:lnSpc>
              <a:spcPct val="90000"/>
            </a:lnSpc>
            <a:spcBef>
              <a:spcPct val="0"/>
            </a:spcBef>
            <a:spcAft>
              <a:spcPct val="35000"/>
            </a:spcAft>
          </a:pPr>
          <a:r>
            <a:rPr lang="en-US" sz="1100" kern="1200" dirty="0" smtClean="0">
              <a:solidFill>
                <a:schemeClr val="tx1"/>
              </a:solidFill>
              <a:latin typeface="+mn-lt"/>
            </a:rPr>
            <a:t>Pennsylvania Department of Health</a:t>
          </a:r>
          <a:endParaRPr lang="en-US" sz="1100" kern="1200" dirty="0">
            <a:solidFill>
              <a:schemeClr val="tx1"/>
            </a:solidFill>
            <a:latin typeface="+mn-lt"/>
          </a:endParaRPr>
        </a:p>
      </dsp:txBody>
      <dsp:txXfrm>
        <a:off x="2743198" y="1154618"/>
        <a:ext cx="3010870" cy="817895"/>
      </dsp:txXfrm>
    </dsp:sp>
    <dsp:sp modelId="{141B1031-4B7F-4765-AB0F-F737086BCC74}">
      <dsp:nvSpPr>
        <dsp:cNvPr id="0" name=""/>
        <dsp:cNvSpPr/>
      </dsp:nvSpPr>
      <dsp:spPr>
        <a:xfrm>
          <a:off x="3362082" y="2220923"/>
          <a:ext cx="2297827" cy="5914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Jared Shinabery, MPH</a:t>
          </a:r>
        </a:p>
        <a:p>
          <a:pPr lvl="0" algn="ctr" defTabSz="533400">
            <a:lnSpc>
              <a:spcPct val="90000"/>
            </a:lnSpc>
            <a:spcBef>
              <a:spcPct val="0"/>
            </a:spcBef>
            <a:spcAft>
              <a:spcPct val="35000"/>
            </a:spcAft>
          </a:pPr>
          <a:r>
            <a:rPr lang="en-US" sz="1100" kern="1200" dirty="0" smtClean="0">
              <a:solidFill>
                <a:schemeClr val="tx1"/>
              </a:solidFill>
              <a:latin typeface="+mn-lt"/>
            </a:rPr>
            <a:t>Chief Technology Officer, PDMP Office</a:t>
          </a:r>
        </a:p>
      </dsp:txBody>
      <dsp:txXfrm>
        <a:off x="3362082" y="2220923"/>
        <a:ext cx="2297827" cy="591452"/>
      </dsp:txXfrm>
    </dsp:sp>
    <dsp:sp modelId="{22AB2709-F6E5-410D-873E-888FAEB5DD50}">
      <dsp:nvSpPr>
        <dsp:cNvPr id="0" name=""/>
        <dsp:cNvSpPr/>
      </dsp:nvSpPr>
      <dsp:spPr>
        <a:xfrm>
          <a:off x="3362082" y="3060785"/>
          <a:ext cx="2297827" cy="5914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Norman Spotts</a:t>
          </a:r>
        </a:p>
        <a:p>
          <a:pPr lvl="0" algn="ctr" defTabSz="533400">
            <a:lnSpc>
              <a:spcPct val="90000"/>
            </a:lnSpc>
            <a:spcBef>
              <a:spcPct val="0"/>
            </a:spcBef>
            <a:spcAft>
              <a:spcPct val="35000"/>
            </a:spcAft>
          </a:pPr>
          <a:r>
            <a:rPr lang="en-US" sz="1100" kern="1200" dirty="0" smtClean="0">
              <a:solidFill>
                <a:schemeClr val="tx1"/>
              </a:solidFill>
              <a:latin typeface="+mn-lt"/>
            </a:rPr>
            <a:t>Statistical Analyst, </a:t>
          </a:r>
        </a:p>
        <a:p>
          <a:pPr lvl="0" algn="ctr" defTabSz="533400">
            <a:lnSpc>
              <a:spcPct val="90000"/>
            </a:lnSpc>
            <a:spcBef>
              <a:spcPct val="0"/>
            </a:spcBef>
            <a:spcAft>
              <a:spcPct val="35000"/>
            </a:spcAft>
          </a:pPr>
          <a:r>
            <a:rPr lang="en-US" sz="1100" kern="1200" dirty="0" smtClean="0">
              <a:solidFill>
                <a:schemeClr val="tx1"/>
              </a:solidFill>
              <a:latin typeface="+mn-lt"/>
            </a:rPr>
            <a:t>PDMP Office</a:t>
          </a:r>
          <a:endParaRPr lang="en-US" sz="1100" kern="1200" dirty="0">
            <a:solidFill>
              <a:schemeClr val="tx1"/>
            </a:solidFill>
            <a:latin typeface="+mn-lt"/>
          </a:endParaRPr>
        </a:p>
      </dsp:txBody>
      <dsp:txXfrm>
        <a:off x="3362082" y="3060785"/>
        <a:ext cx="2297827" cy="591452"/>
      </dsp:txXfrm>
    </dsp:sp>
    <dsp:sp modelId="{81D4552F-19D4-48FA-91CD-4099B9A6B24F}">
      <dsp:nvSpPr>
        <dsp:cNvPr id="0" name=""/>
        <dsp:cNvSpPr/>
      </dsp:nvSpPr>
      <dsp:spPr>
        <a:xfrm>
          <a:off x="3382191" y="3928257"/>
          <a:ext cx="2297827" cy="5914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Epidemiologist</a:t>
          </a:r>
        </a:p>
        <a:p>
          <a:pPr lvl="0" algn="ctr" defTabSz="533400">
            <a:lnSpc>
              <a:spcPct val="90000"/>
            </a:lnSpc>
            <a:spcBef>
              <a:spcPct val="0"/>
            </a:spcBef>
            <a:spcAft>
              <a:spcPct val="35000"/>
            </a:spcAft>
          </a:pPr>
          <a:r>
            <a:rPr lang="en-US" sz="1100" kern="1200" dirty="0" smtClean="0">
              <a:solidFill>
                <a:schemeClr val="tx1"/>
              </a:solidFill>
              <a:latin typeface="+mn-lt"/>
            </a:rPr>
            <a:t>TBD</a:t>
          </a:r>
          <a:r>
            <a:rPr lang="en-US" sz="1200" kern="1200" dirty="0" smtClean="0">
              <a:solidFill>
                <a:schemeClr val="tx1"/>
              </a:solidFill>
              <a:latin typeface="+mn-lt"/>
            </a:rPr>
            <a:t> </a:t>
          </a:r>
          <a:endParaRPr lang="en-US" sz="1200" kern="1200" dirty="0">
            <a:solidFill>
              <a:schemeClr val="tx1"/>
            </a:solidFill>
            <a:latin typeface="+mn-lt"/>
          </a:endParaRPr>
        </a:p>
      </dsp:txBody>
      <dsp:txXfrm>
        <a:off x="3382191" y="3928257"/>
        <a:ext cx="2297827" cy="591452"/>
      </dsp:txXfrm>
    </dsp:sp>
    <dsp:sp modelId="{6B970704-5CB4-49C0-A162-4D587824613B}">
      <dsp:nvSpPr>
        <dsp:cNvPr id="0" name=""/>
        <dsp:cNvSpPr/>
      </dsp:nvSpPr>
      <dsp:spPr>
        <a:xfrm>
          <a:off x="3362082" y="4740510"/>
          <a:ext cx="2288648" cy="5914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tx1"/>
              </a:solidFill>
              <a:latin typeface="+mn-lt"/>
            </a:rPr>
            <a:t>Public Health Program Assistant Administrator</a:t>
          </a:r>
        </a:p>
        <a:p>
          <a:pPr lvl="0" algn="ctr" defTabSz="533400">
            <a:lnSpc>
              <a:spcPct val="90000"/>
            </a:lnSpc>
            <a:spcBef>
              <a:spcPct val="0"/>
            </a:spcBef>
            <a:spcAft>
              <a:spcPct val="35000"/>
            </a:spcAft>
          </a:pPr>
          <a:r>
            <a:rPr lang="en-US" sz="1100" kern="1200" dirty="0" smtClean="0">
              <a:solidFill>
                <a:schemeClr val="tx1"/>
              </a:solidFill>
              <a:latin typeface="+mn-lt"/>
            </a:rPr>
            <a:t>TBD</a:t>
          </a:r>
          <a:endParaRPr lang="en-US" sz="1100" kern="1200" dirty="0">
            <a:solidFill>
              <a:schemeClr val="tx1"/>
            </a:solidFill>
            <a:latin typeface="+mn-lt"/>
          </a:endParaRPr>
        </a:p>
      </dsp:txBody>
      <dsp:txXfrm>
        <a:off x="3362082" y="4740510"/>
        <a:ext cx="2288648" cy="591452"/>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C9F587C-44FC-4E0F-A093-05917FEE4703}" type="datetimeFigureOut">
              <a:rPr lang="en-US" smtClean="0"/>
              <a:pPr/>
              <a:t>5/17/2016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3F4EBB0-0594-455D-8C11-F50FBC821D4C}" type="slidenum">
              <a:rPr lang="en-US" smtClean="0"/>
              <a:pPr/>
              <a:t>‹#›</a:t>
            </a:fld>
            <a:endParaRPr lang="en-US" dirty="0"/>
          </a:p>
        </p:txBody>
      </p:sp>
    </p:spTree>
    <p:extLst>
      <p:ext uri="{BB962C8B-B14F-4D97-AF65-F5344CB8AC3E}">
        <p14:creationId xmlns:p14="http://schemas.microsoft.com/office/powerpoint/2010/main" val="2028660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E66313-BAAF-4331-AEE5-C1F465D47EE1}" type="datetimeFigureOut">
              <a:rPr lang="en-US" smtClean="0"/>
              <a:t>5/17/2016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361AB2E-3C12-4656-A1A4-AA364E8F8178}" type="slidenum">
              <a:rPr lang="en-US" smtClean="0"/>
              <a:t>‹#›</a:t>
            </a:fld>
            <a:endParaRPr lang="en-US" dirty="0"/>
          </a:p>
        </p:txBody>
      </p:sp>
    </p:spTree>
    <p:extLst>
      <p:ext uri="{BB962C8B-B14F-4D97-AF65-F5344CB8AC3E}">
        <p14:creationId xmlns:p14="http://schemas.microsoft.com/office/powerpoint/2010/main" val="3516099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1</a:t>
            </a:fld>
            <a:endParaRPr lang="en-US" dirty="0"/>
          </a:p>
        </p:txBody>
      </p:sp>
    </p:spTree>
    <p:extLst>
      <p:ext uri="{BB962C8B-B14F-4D97-AF65-F5344CB8AC3E}">
        <p14:creationId xmlns:p14="http://schemas.microsoft.com/office/powerpoint/2010/main" val="3374914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10</a:t>
            </a:fld>
            <a:endParaRPr lang="en-US" dirty="0"/>
          </a:p>
        </p:txBody>
      </p:sp>
    </p:spTree>
    <p:extLst>
      <p:ext uri="{BB962C8B-B14F-4D97-AF65-F5344CB8AC3E}">
        <p14:creationId xmlns:p14="http://schemas.microsoft.com/office/powerpoint/2010/main" val="2128803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Includes both</a:t>
            </a:r>
            <a:r>
              <a:rPr lang="en-US" b="1" baseline="0" dirty="0" smtClean="0"/>
              <a:t> state and federally-designated controlled substances.</a:t>
            </a:r>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11</a:t>
            </a:fld>
            <a:endParaRPr lang="en-US" dirty="0"/>
          </a:p>
        </p:txBody>
      </p:sp>
    </p:spTree>
    <p:extLst>
      <p:ext uri="{BB962C8B-B14F-4D97-AF65-F5344CB8AC3E}">
        <p14:creationId xmlns:p14="http://schemas.microsoft.com/office/powerpoint/2010/main" val="136560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LIFE</a:t>
            </a:r>
            <a:r>
              <a:rPr lang="en-US" b="1" baseline="0" dirty="0" smtClean="0"/>
              <a:t> is a program of medical and supportive services known as Living Independently for Elders, within the state DHS (adult day care).</a:t>
            </a:r>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12</a:t>
            </a:fld>
            <a:endParaRPr lang="en-US" dirty="0"/>
          </a:p>
        </p:txBody>
      </p:sp>
    </p:spTree>
    <p:extLst>
      <p:ext uri="{BB962C8B-B14F-4D97-AF65-F5344CB8AC3E}">
        <p14:creationId xmlns:p14="http://schemas.microsoft.com/office/powerpoint/2010/main" val="2128526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13</a:t>
            </a:fld>
            <a:endParaRPr lang="en-US" dirty="0"/>
          </a:p>
        </p:txBody>
      </p:sp>
    </p:spTree>
    <p:extLst>
      <p:ext uri="{BB962C8B-B14F-4D97-AF65-F5344CB8AC3E}">
        <p14:creationId xmlns:p14="http://schemas.microsoft.com/office/powerpoint/2010/main" val="2527977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They will serve for the duration of their</a:t>
            </a:r>
            <a:r>
              <a:rPr lang="en-US" b="1" baseline="0" dirty="0" smtClean="0"/>
              <a:t> </a:t>
            </a:r>
            <a:r>
              <a:rPr lang="en-US" b="1" dirty="0" smtClean="0"/>
              <a:t>appointment.   The Act</a:t>
            </a:r>
            <a:r>
              <a:rPr lang="en-US" b="1" baseline="0" dirty="0" smtClean="0"/>
              <a:t> allows for any Board member to select a designee to serve on the Board in his or her stead.</a:t>
            </a:r>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14</a:t>
            </a:fld>
            <a:endParaRPr lang="en-US" dirty="0"/>
          </a:p>
        </p:txBody>
      </p:sp>
    </p:spTree>
    <p:extLst>
      <p:ext uri="{BB962C8B-B14F-4D97-AF65-F5344CB8AC3E}">
        <p14:creationId xmlns:p14="http://schemas.microsoft.com/office/powerpoint/2010/main" val="4192648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15</a:t>
            </a:fld>
            <a:endParaRPr lang="en-US" dirty="0"/>
          </a:p>
        </p:txBody>
      </p:sp>
    </p:spTree>
    <p:extLst>
      <p:ext uri="{BB962C8B-B14F-4D97-AF65-F5344CB8AC3E}">
        <p14:creationId xmlns:p14="http://schemas.microsoft.com/office/powerpoint/2010/main" val="3389944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16</a:t>
            </a:fld>
            <a:endParaRPr lang="en-US" dirty="0"/>
          </a:p>
        </p:txBody>
      </p:sp>
    </p:spTree>
    <p:extLst>
      <p:ext uri="{BB962C8B-B14F-4D97-AF65-F5344CB8AC3E}">
        <p14:creationId xmlns:p14="http://schemas.microsoft.com/office/powerpoint/2010/main" val="105320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2</a:t>
            </a:fld>
            <a:endParaRPr lang="en-US" dirty="0"/>
          </a:p>
        </p:txBody>
      </p:sp>
    </p:spTree>
    <p:extLst>
      <p:ext uri="{BB962C8B-B14F-4D97-AF65-F5344CB8AC3E}">
        <p14:creationId xmlns:p14="http://schemas.microsoft.com/office/powerpoint/2010/main" val="1561601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FF0000"/>
                </a:solidFill>
              </a:rPr>
              <a:t>The new DOH-managed PDMP system will track controlled substances in DEA Schedules </a:t>
            </a:r>
            <a:r>
              <a:rPr lang="en-US" b="1" dirty="0">
                <a:solidFill>
                  <a:srgbClr val="FF0000"/>
                </a:solidFill>
                <a:latin typeface="Times New Roman" panose="02020603050405020304" pitchFamily="18" charset="0"/>
                <a:cs typeface="Times New Roman" panose="02020603050405020304" pitchFamily="18" charset="0"/>
              </a:rPr>
              <a:t>II-V. The new system will replace the current OAG-managed (Office of Attorney General) PDMP database that collects only DEA Schedule II</a:t>
            </a:r>
            <a:r>
              <a:rPr lang="en-US" b="1" dirty="0">
                <a:solidFill>
                  <a:srgbClr val="FF0000"/>
                </a:solidFill>
                <a:cs typeface="Times New Roman" panose="02020603050405020304" pitchFamily="18" charset="0"/>
              </a:rPr>
              <a:t> controlled substances.</a:t>
            </a:r>
            <a:endParaRPr lang="en-US" b="1" dirty="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4361AB2E-3C12-4656-A1A4-AA364E8F8178}" type="slidenum">
              <a:rPr lang="en-US" smtClean="0"/>
              <a:t>3</a:t>
            </a:fld>
            <a:endParaRPr lang="en-US" dirty="0"/>
          </a:p>
        </p:txBody>
      </p:sp>
    </p:spTree>
    <p:extLst>
      <p:ext uri="{BB962C8B-B14F-4D97-AF65-F5344CB8AC3E}">
        <p14:creationId xmlns:p14="http://schemas.microsoft.com/office/powerpoint/2010/main" val="522477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Medical professionals will have access </a:t>
            </a:r>
            <a:r>
              <a:rPr lang="en-US" b="1" dirty="0" smtClean="0">
                <a:solidFill>
                  <a:srgbClr val="FF0000"/>
                </a:solidFill>
              </a:rPr>
              <a:t>to a</a:t>
            </a:r>
            <a:r>
              <a:rPr lang="en-US" b="1" dirty="0" smtClean="0"/>
              <a:t> </a:t>
            </a:r>
            <a:r>
              <a:rPr lang="en-US" b="1" dirty="0" smtClean="0">
                <a:solidFill>
                  <a:srgbClr val="FF0000"/>
                </a:solidFill>
              </a:rPr>
              <a:t>patient’s controlled substance prescription</a:t>
            </a:r>
            <a:r>
              <a:rPr lang="en-US" b="1" dirty="0" smtClean="0"/>
              <a:t> records</a:t>
            </a:r>
            <a:r>
              <a:rPr lang="en-US" b="1" baseline="0" dirty="0" smtClean="0"/>
              <a:t> to assist in making </a:t>
            </a:r>
            <a:r>
              <a:rPr lang="en-US" b="1" baseline="0" dirty="0" smtClean="0">
                <a:solidFill>
                  <a:srgbClr val="FF0000"/>
                </a:solidFill>
              </a:rPr>
              <a:t>data-driven</a:t>
            </a:r>
            <a:r>
              <a:rPr lang="en-US" b="1" baseline="0" dirty="0" smtClean="0"/>
              <a:t> treatment decisions.</a:t>
            </a:r>
          </a:p>
          <a:p>
            <a:endParaRPr lang="en-US" b="1" baseline="0" dirty="0" smtClean="0"/>
          </a:p>
          <a:p>
            <a:r>
              <a:rPr lang="en-US" b="1" baseline="0" dirty="0" smtClean="0"/>
              <a:t>Patients will have access to their own prescription records</a:t>
            </a:r>
            <a:r>
              <a:rPr lang="en-US" b="1" baseline="0" dirty="0" smtClean="0">
                <a:solidFill>
                  <a:srgbClr val="FF0000"/>
                </a:solidFill>
              </a:rPr>
              <a:t>, via the DOH PDMP Program Office,</a:t>
            </a:r>
            <a:r>
              <a:rPr lang="en-US" b="1" baseline="0" dirty="0" smtClean="0"/>
              <a:t> to aid them in making important health care decisions.</a:t>
            </a:r>
          </a:p>
          <a:p>
            <a:endParaRPr lang="en-US" b="1" baseline="0" dirty="0" smtClean="0"/>
          </a:p>
          <a:p>
            <a:r>
              <a:rPr lang="en-US" b="1" baseline="0" dirty="0" smtClean="0"/>
              <a:t>Law enforcement and regulatory bodies will access the system</a:t>
            </a:r>
            <a:r>
              <a:rPr lang="en-US" b="1" baseline="0" dirty="0" smtClean="0">
                <a:solidFill>
                  <a:srgbClr val="FF0000"/>
                </a:solidFill>
              </a:rPr>
              <a:t>, via a request to the OAG,</a:t>
            </a:r>
            <a:r>
              <a:rPr lang="en-US" b="1" baseline="0" dirty="0" smtClean="0"/>
              <a:t> to be able to detect and prevent fraud, diversion and abuse.   </a:t>
            </a:r>
            <a:endParaRPr lang="en-US" b="1" dirty="0" smtClean="0"/>
          </a:p>
          <a:p>
            <a:endParaRPr lang="en-US" b="1" baseline="0" dirty="0" smtClean="0"/>
          </a:p>
          <a:p>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4</a:t>
            </a:fld>
            <a:endParaRPr lang="en-US" dirty="0"/>
          </a:p>
        </p:txBody>
      </p:sp>
    </p:spTree>
    <p:extLst>
      <p:ext uri="{BB962C8B-B14F-4D97-AF65-F5344CB8AC3E}">
        <p14:creationId xmlns:p14="http://schemas.microsoft.com/office/powerpoint/2010/main" val="1158883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solidFill>
                  <a:srgbClr val="FF0000"/>
                </a:solidFill>
              </a:rPr>
              <a:t>Act 191 (Section 9) gives access to prescribers; dispensers; OAG; approved DOH staff; designated Commonwealth personnel of licensing boards and medical assistance-type programs; DDAP personnel; medical examiners/coroners; prescription drug monitoring officials, dispensers, or prescribers of a</a:t>
            </a:r>
            <a:r>
              <a:rPr lang="en-US" b="1" baseline="0" dirty="0" smtClean="0">
                <a:solidFill>
                  <a:srgbClr val="0070C0"/>
                </a:solidFill>
              </a:rPr>
              <a:t>nother</a:t>
            </a:r>
            <a:r>
              <a:rPr lang="en-US" b="1" baseline="0" dirty="0" smtClean="0">
                <a:solidFill>
                  <a:srgbClr val="FF0000"/>
                </a:solidFill>
              </a:rPr>
              <a:t> state pursuant to an </a:t>
            </a:r>
            <a:r>
              <a:rPr lang="en-US" b="1" baseline="0" dirty="0" smtClean="0">
                <a:solidFill>
                  <a:srgbClr val="0070C0"/>
                </a:solidFill>
              </a:rPr>
              <a:t>inter</a:t>
            </a:r>
            <a:r>
              <a:rPr lang="en-US" b="1" baseline="0" dirty="0" smtClean="0">
                <a:solidFill>
                  <a:srgbClr val="FF0000"/>
                </a:solidFill>
              </a:rPr>
              <a:t>operability agreement; and patients.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solidFill>
                  <a:schemeClr val="tx1"/>
                </a:solidFill>
              </a:rPr>
              <a:t>In addition, a</a:t>
            </a:r>
            <a:r>
              <a:rPr lang="en-US" dirty="0" smtClean="0"/>
              <a:t>ccording to the </a:t>
            </a:r>
            <a:r>
              <a:rPr lang="en-US" b="1" dirty="0" smtClean="0"/>
              <a:t>National Alliance for Model State Drug Laws</a:t>
            </a:r>
            <a:r>
              <a:rPr lang="en-US" dirty="0" smtClean="0"/>
              <a:t>, d</a:t>
            </a:r>
            <a:r>
              <a:rPr lang="en-US" baseline="0" dirty="0" smtClean="0"/>
              <a:t>ifferent statutes, for example, permit systems to provide unsolicited reports to various entities.  States like Texas allow for unsolicited reporting to prescribers, pharmacists, law enforcement and licensing entities.  Other states allow unsolicited reporting to other combinations of entities.  Currently, PA sends unsolicited reports to law enforcement.  Under Act 191, unsolicited reports will be sent to licensing boards only.</a:t>
            </a:r>
            <a:endParaRPr lang="en-US" b="1" baseline="0" dirty="0" smtClean="0">
              <a:solidFill>
                <a:srgbClr val="FF0000"/>
              </a:solidFill>
            </a:endParaRPr>
          </a:p>
          <a:p>
            <a:endParaRPr lang="en-US" b="1" baseline="0" dirty="0" smtClean="0">
              <a:solidFill>
                <a:srgbClr val="FF0000"/>
              </a:solidFill>
            </a:endParaRPr>
          </a:p>
          <a:p>
            <a:endParaRPr lang="en-US" b="1" baseline="0" dirty="0" smtClean="0">
              <a:solidFill>
                <a:srgbClr val="FF0000"/>
              </a:solidFill>
            </a:endParaRPr>
          </a:p>
          <a:p>
            <a:endParaRPr lang="en-US" b="1" baseline="0" dirty="0" smtClean="0">
              <a:solidFill>
                <a:srgbClr val="FF0000"/>
              </a:solidFill>
            </a:endParaRPr>
          </a:p>
        </p:txBody>
      </p:sp>
      <p:sp>
        <p:nvSpPr>
          <p:cNvPr id="4" name="Slide Number Placeholder 3"/>
          <p:cNvSpPr>
            <a:spLocks noGrp="1"/>
          </p:cNvSpPr>
          <p:nvPr>
            <p:ph type="sldNum" sz="quarter" idx="10"/>
          </p:nvPr>
        </p:nvSpPr>
        <p:spPr/>
        <p:txBody>
          <a:bodyPr/>
          <a:lstStyle/>
          <a:p>
            <a:fld id="{4361AB2E-3C12-4656-A1A4-AA364E8F8178}" type="slidenum">
              <a:rPr lang="en-US" smtClean="0"/>
              <a:t>5</a:t>
            </a:fld>
            <a:endParaRPr lang="en-US" dirty="0"/>
          </a:p>
        </p:txBody>
      </p:sp>
    </p:spTree>
    <p:extLst>
      <p:ext uri="{BB962C8B-B14F-4D97-AF65-F5344CB8AC3E}">
        <p14:creationId xmlns:p14="http://schemas.microsoft.com/office/powerpoint/2010/main" val="781616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Again,</a:t>
            </a:r>
            <a:r>
              <a:rPr lang="en-US" b="1" baseline="0" dirty="0" smtClean="0"/>
              <a:t> according to </a:t>
            </a:r>
            <a:r>
              <a:rPr lang="en-US" b="1" dirty="0" smtClean="0"/>
              <a:t>the National Alliance</a:t>
            </a:r>
            <a:r>
              <a:rPr lang="en-US" b="1" baseline="0" dirty="0" smtClean="0"/>
              <a:t> for Model State Drug Laws, 45 states allow </a:t>
            </a:r>
            <a:r>
              <a:rPr lang="en-US" b="1" i="1" baseline="0" dirty="0" smtClean="0"/>
              <a:t>interstate</a:t>
            </a:r>
            <a:r>
              <a:rPr lang="en-US" b="1" baseline="0" dirty="0" smtClean="0"/>
              <a:t>  sharing of prescription drug monitoring program information.  PA became the 46</a:t>
            </a:r>
            <a:r>
              <a:rPr lang="en-US" b="1" baseline="30000" dirty="0" smtClean="0"/>
              <a:t>th</a:t>
            </a:r>
            <a:r>
              <a:rPr lang="en-US" b="1" baseline="0" dirty="0" smtClean="0"/>
              <a:t> state on June 30</a:t>
            </a:r>
            <a:r>
              <a:rPr lang="en-US" b="1" baseline="30000" dirty="0" smtClean="0"/>
              <a:t>th</a:t>
            </a:r>
            <a:r>
              <a:rPr lang="en-US" b="1" baseline="0" dirty="0" smtClean="0"/>
              <a:t> 2015, and under Act 191, will also allow access to the system by prescription drug monitoring officials in other states that have an “interoperability agreement” with us.</a:t>
            </a:r>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6</a:t>
            </a:fld>
            <a:endParaRPr lang="en-US" dirty="0"/>
          </a:p>
        </p:txBody>
      </p:sp>
    </p:spTree>
    <p:extLst>
      <p:ext uri="{BB962C8B-B14F-4D97-AF65-F5344CB8AC3E}">
        <p14:creationId xmlns:p14="http://schemas.microsoft.com/office/powerpoint/2010/main" val="3964510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The current law is designed exclusively for law enforcement and focuses only on the most addicting and dangerous controlled substances. </a:t>
            </a:r>
          </a:p>
          <a:p>
            <a:endParaRPr lang="en-US" b="1" dirty="0">
              <a:solidFill>
                <a:srgbClr val="FF0000"/>
              </a:solidFill>
            </a:endParaRPr>
          </a:p>
          <a:p>
            <a:r>
              <a:rPr lang="en-US" b="1" dirty="0" smtClean="0">
                <a:solidFill>
                  <a:srgbClr val="FF0000"/>
                </a:solidFill>
              </a:rPr>
              <a:t>The new law increases the types of authorized Users and expands the monitored categories to all controlled substances available by prescription.</a:t>
            </a:r>
          </a:p>
          <a:p>
            <a:endParaRPr lang="en-US" b="1" dirty="0">
              <a:solidFill>
                <a:srgbClr val="FF0000"/>
              </a:solidFill>
            </a:endParaRPr>
          </a:p>
          <a:p>
            <a:r>
              <a:rPr lang="en-US" b="1" dirty="0" smtClean="0">
                <a:solidFill>
                  <a:srgbClr val="FF0000"/>
                </a:solidFill>
              </a:rPr>
              <a:t>While retaining the law enforcing aspects of the current law, the new law seeks to place equal emphasis on helping prescribers, dispensers, and patients to avoid accidental addiction or overdose situations. This includes educating medical professionals, patients, and the public on the dangers as well as the benefits of these very powerful drugs. It also includes helping patients who are either already addicted or at risk of becoming addicted, to get appropriate treatment for their disorder.</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4361AB2E-3C12-4656-A1A4-AA364E8F8178}" type="slidenum">
              <a:rPr lang="en-US" smtClean="0"/>
              <a:t>7</a:t>
            </a:fld>
            <a:endParaRPr lang="en-US" dirty="0"/>
          </a:p>
        </p:txBody>
      </p:sp>
    </p:spTree>
    <p:extLst>
      <p:ext uri="{BB962C8B-B14F-4D97-AF65-F5344CB8AC3E}">
        <p14:creationId xmlns:p14="http://schemas.microsoft.com/office/powerpoint/2010/main" val="1645494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solidFill>
                  <a:srgbClr val="FF0000"/>
                </a:solidFill>
              </a:rPr>
              <a:t>Note – Under certain conditions, dispenses may be allowed to submit via paper forms.</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fld id="{4361AB2E-3C12-4656-A1A4-AA364E8F8178}" type="slidenum">
              <a:rPr lang="en-US" smtClean="0"/>
              <a:t>8</a:t>
            </a:fld>
            <a:endParaRPr lang="en-US" dirty="0"/>
          </a:p>
        </p:txBody>
      </p:sp>
    </p:spTree>
    <p:extLst>
      <p:ext uri="{BB962C8B-B14F-4D97-AF65-F5344CB8AC3E}">
        <p14:creationId xmlns:p14="http://schemas.microsoft.com/office/powerpoint/2010/main" val="1605039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b="1" dirty="0" smtClean="0"/>
              <a:t>Initial query is to establish a patient’s baseline and a thorough medical record.  </a:t>
            </a:r>
          </a:p>
          <a:p>
            <a:pPr marL="228600" indent="-228600">
              <a:buAutoNum type="arabicParenR"/>
            </a:pPr>
            <a:endParaRPr lang="en-US" b="1" dirty="0" smtClean="0"/>
          </a:p>
          <a:p>
            <a:pPr marL="228600" indent="-228600">
              <a:buAutoNum type="arabicParenR" startAt="2"/>
            </a:pPr>
            <a:r>
              <a:rPr lang="en-US" b="1" dirty="0" smtClean="0"/>
              <a:t>However,</a:t>
            </a:r>
            <a:r>
              <a:rPr lang="en-US" b="1" baseline="0" dirty="0" smtClean="0"/>
              <a:t> the prescriber/dispenser will not be in violation of the Act </a:t>
            </a:r>
            <a:r>
              <a:rPr lang="en-US" b="1" dirty="0" smtClean="0"/>
              <a:t>if, in his or her</a:t>
            </a:r>
            <a:r>
              <a:rPr lang="en-US" b="1" baseline="0" dirty="0" smtClean="0"/>
              <a:t> </a:t>
            </a:r>
            <a:r>
              <a:rPr lang="en-US" b="1" dirty="0" smtClean="0"/>
              <a:t>sound</a:t>
            </a:r>
            <a:r>
              <a:rPr lang="en-US" b="1" baseline="0" dirty="0" smtClean="0"/>
              <a:t> clinical judgment, the </a:t>
            </a:r>
            <a:r>
              <a:rPr lang="en-US" b="1" dirty="0" smtClean="0"/>
              <a:t>prescriber/dispenser does not believe that a patient is abusing or diverting controlled</a:t>
            </a:r>
            <a:r>
              <a:rPr lang="en-US" b="1" baseline="0" dirty="0" smtClean="0"/>
              <a:t> substances, and the prescriber/dispenser is otherwise in compliance with the Act.</a:t>
            </a:r>
          </a:p>
          <a:p>
            <a:pPr marL="0" indent="0">
              <a:buNone/>
            </a:pPr>
            <a:endParaRPr lang="en-US" b="1" baseline="0" dirty="0" smtClean="0"/>
          </a:p>
          <a:p>
            <a:r>
              <a:rPr lang="en-US" b="1" baseline="0" dirty="0" smtClean="0"/>
              <a:t>3)  Finally, a prescriber/dispenser who has submitted or obtained information from the system and held under the confidentiality   requirements of the Act is immune from civil liability or discipline in a licensing board action</a:t>
            </a:r>
            <a:endParaRPr lang="en-US" b="1" dirty="0"/>
          </a:p>
        </p:txBody>
      </p:sp>
      <p:sp>
        <p:nvSpPr>
          <p:cNvPr id="4" name="Slide Number Placeholder 3"/>
          <p:cNvSpPr>
            <a:spLocks noGrp="1"/>
          </p:cNvSpPr>
          <p:nvPr>
            <p:ph type="sldNum" sz="quarter" idx="10"/>
          </p:nvPr>
        </p:nvSpPr>
        <p:spPr/>
        <p:txBody>
          <a:bodyPr/>
          <a:lstStyle/>
          <a:p>
            <a:fld id="{4361AB2E-3C12-4656-A1A4-AA364E8F8178}" type="slidenum">
              <a:rPr lang="en-US" smtClean="0"/>
              <a:t>9</a:t>
            </a:fld>
            <a:endParaRPr lang="en-US" dirty="0"/>
          </a:p>
        </p:txBody>
      </p:sp>
    </p:spTree>
    <p:extLst>
      <p:ext uri="{BB962C8B-B14F-4D97-AF65-F5344CB8AC3E}">
        <p14:creationId xmlns:p14="http://schemas.microsoft.com/office/powerpoint/2010/main" val="1882809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47700" y="190500"/>
            <a:ext cx="7962900" cy="6096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1219200"/>
            <a:ext cx="2095500" cy="49069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4800" y="1219200"/>
            <a:ext cx="6134100" cy="4906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4200" y="177800"/>
            <a:ext cx="7924800" cy="6096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190500"/>
            <a:ext cx="7924800" cy="6096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1138"/>
            <a:ext cx="7924800" cy="563562"/>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84200" y="190500"/>
            <a:ext cx="7924800" cy="609600"/>
          </a:xfrm>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19201"/>
            <a:ext cx="5111750" cy="4800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62201"/>
            <a:ext cx="3008313" cy="3657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6482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81000" y="1142999"/>
            <a:ext cx="8305800" cy="34290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828800" y="5257800"/>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p:cNvSpPr>
            <a:spLocks noGrp="1" noChangeArrowheads="1"/>
          </p:cNvSpPr>
          <p:nvPr>
            <p:ph type="title"/>
          </p:nvPr>
        </p:nvSpPr>
        <p:spPr bwMode="auto">
          <a:xfrm>
            <a:off x="304800" y="152400"/>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Presentation Title Goes Here</a:t>
            </a:r>
          </a:p>
        </p:txBody>
      </p:sp>
      <p:sp>
        <p:nvSpPr>
          <p:cNvPr id="1035" name="Rectangle 11"/>
          <p:cNvSpPr>
            <a:spLocks noGrp="1" noChangeArrowheads="1"/>
          </p:cNvSpPr>
          <p:nvPr>
            <p:ph type="body" idx="1"/>
          </p:nvPr>
        </p:nvSpPr>
        <p:spPr bwMode="auto">
          <a:xfrm>
            <a:off x="457200" y="1600201"/>
            <a:ext cx="82296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6" name="Rectangle 12"/>
          <p:cNvSpPr>
            <a:spLocks noChangeArrowheads="1"/>
          </p:cNvSpPr>
          <p:nvPr/>
        </p:nvSpPr>
        <p:spPr bwMode="auto">
          <a:xfrm>
            <a:off x="3733800" y="6096000"/>
            <a:ext cx="5257800" cy="609600"/>
          </a:xfrm>
          <a:prstGeom prst="rect">
            <a:avLst/>
          </a:prstGeom>
          <a:solidFill>
            <a:schemeClr val="bg1"/>
          </a:solidFill>
          <a:ln w="9525">
            <a:noFill/>
            <a:miter lim="800000"/>
            <a:headEnd/>
            <a:tailEnd/>
          </a:ln>
          <a:effectLst/>
        </p:spPr>
        <p:txBody>
          <a:bodyPr wrap="none" anchor="ctr"/>
          <a:lstStyle/>
          <a:p>
            <a:endParaRPr lang="en-US" dirty="0"/>
          </a:p>
        </p:txBody>
      </p:sp>
      <p:pic>
        <p:nvPicPr>
          <p:cNvPr id="8" name="Picture 10" descr="blue banner"/>
          <p:cNvPicPr>
            <a:picLocks noChangeAspect="1" noChangeArrowheads="1"/>
          </p:cNvPicPr>
          <p:nvPr/>
        </p:nvPicPr>
        <p:blipFill>
          <a:blip r:embed="rId13" cstate="print"/>
          <a:srcRect/>
          <a:stretch>
            <a:fillRect/>
          </a:stretch>
        </p:blipFill>
        <p:spPr bwMode="auto">
          <a:xfrm>
            <a:off x="304800" y="152400"/>
            <a:ext cx="8382000" cy="914400"/>
          </a:xfrm>
          <a:prstGeom prst="rect">
            <a:avLst/>
          </a:prstGeom>
          <a:noFill/>
        </p:spPr>
      </p:pic>
      <p:pic>
        <p:nvPicPr>
          <p:cNvPr id="9" name="Picture 9" descr="DOH-rgb"/>
          <p:cNvPicPr>
            <a:picLocks noChangeAspect="1" noChangeArrowheads="1"/>
          </p:cNvPicPr>
          <p:nvPr/>
        </p:nvPicPr>
        <p:blipFill>
          <a:blip r:embed="rId14" cstate="print"/>
          <a:srcRect/>
          <a:stretch>
            <a:fillRect/>
          </a:stretch>
        </p:blipFill>
        <p:spPr bwMode="auto">
          <a:xfrm>
            <a:off x="6400800" y="6096000"/>
            <a:ext cx="2262188" cy="54927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800">
          <a:solidFill>
            <a:schemeClr val="bg1"/>
          </a:solidFill>
          <a:latin typeface="+mj-lt"/>
          <a:ea typeface="+mj-ea"/>
          <a:cs typeface="+mj-cs"/>
        </a:defRPr>
      </a:lvl1pPr>
      <a:lvl2pPr algn="l" rtl="0" eaLnBrk="1" fontAlgn="base" hangingPunct="1">
        <a:spcBef>
          <a:spcPct val="0"/>
        </a:spcBef>
        <a:spcAft>
          <a:spcPct val="0"/>
        </a:spcAft>
        <a:defRPr sz="3800">
          <a:solidFill>
            <a:schemeClr val="bg1"/>
          </a:solidFill>
          <a:latin typeface="Verdana" pitchFamily="34" charset="0"/>
        </a:defRPr>
      </a:lvl2pPr>
      <a:lvl3pPr algn="l" rtl="0" eaLnBrk="1" fontAlgn="base" hangingPunct="1">
        <a:spcBef>
          <a:spcPct val="0"/>
        </a:spcBef>
        <a:spcAft>
          <a:spcPct val="0"/>
        </a:spcAft>
        <a:defRPr sz="3800">
          <a:solidFill>
            <a:schemeClr val="bg1"/>
          </a:solidFill>
          <a:latin typeface="Verdana" pitchFamily="34" charset="0"/>
        </a:defRPr>
      </a:lvl3pPr>
      <a:lvl4pPr algn="l" rtl="0" eaLnBrk="1" fontAlgn="base" hangingPunct="1">
        <a:spcBef>
          <a:spcPct val="0"/>
        </a:spcBef>
        <a:spcAft>
          <a:spcPct val="0"/>
        </a:spcAft>
        <a:defRPr sz="3800">
          <a:solidFill>
            <a:schemeClr val="bg1"/>
          </a:solidFill>
          <a:latin typeface="Verdana" pitchFamily="34" charset="0"/>
        </a:defRPr>
      </a:lvl4pPr>
      <a:lvl5pPr algn="l" rtl="0" eaLnBrk="1" fontAlgn="base" hangingPunct="1">
        <a:spcBef>
          <a:spcPct val="0"/>
        </a:spcBef>
        <a:spcAft>
          <a:spcPct val="0"/>
        </a:spcAft>
        <a:defRPr sz="3800">
          <a:solidFill>
            <a:schemeClr val="bg1"/>
          </a:solidFill>
          <a:latin typeface="Verdana" pitchFamily="34" charset="0"/>
        </a:defRPr>
      </a:lvl5pPr>
      <a:lvl6pPr marL="457200" algn="l" rtl="0" eaLnBrk="1" fontAlgn="base" hangingPunct="1">
        <a:spcBef>
          <a:spcPct val="0"/>
        </a:spcBef>
        <a:spcAft>
          <a:spcPct val="0"/>
        </a:spcAft>
        <a:defRPr sz="3800">
          <a:solidFill>
            <a:schemeClr val="bg1"/>
          </a:solidFill>
          <a:latin typeface="Verdana" pitchFamily="34" charset="0"/>
        </a:defRPr>
      </a:lvl6pPr>
      <a:lvl7pPr marL="914400" algn="l" rtl="0" eaLnBrk="1" fontAlgn="base" hangingPunct="1">
        <a:spcBef>
          <a:spcPct val="0"/>
        </a:spcBef>
        <a:spcAft>
          <a:spcPct val="0"/>
        </a:spcAft>
        <a:defRPr sz="3800">
          <a:solidFill>
            <a:schemeClr val="bg1"/>
          </a:solidFill>
          <a:latin typeface="Verdana" pitchFamily="34" charset="0"/>
        </a:defRPr>
      </a:lvl7pPr>
      <a:lvl8pPr marL="1371600" algn="l" rtl="0" eaLnBrk="1" fontAlgn="base" hangingPunct="1">
        <a:spcBef>
          <a:spcPct val="0"/>
        </a:spcBef>
        <a:spcAft>
          <a:spcPct val="0"/>
        </a:spcAft>
        <a:defRPr sz="3800">
          <a:solidFill>
            <a:schemeClr val="bg1"/>
          </a:solidFill>
          <a:latin typeface="Verdana" pitchFamily="34" charset="0"/>
        </a:defRPr>
      </a:lvl8pPr>
      <a:lvl9pPr marL="1828800" algn="l" rtl="0" eaLnBrk="1" fontAlgn="base" hangingPunct="1">
        <a:spcBef>
          <a:spcPct val="0"/>
        </a:spcBef>
        <a:spcAft>
          <a:spcPct val="0"/>
        </a:spcAft>
        <a:defRPr sz="3800">
          <a:solidFill>
            <a:schemeClr val="bg1"/>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defRPr>
      </a:lvl2pPr>
      <a:lvl3pPr marL="1143000" indent="-228600" algn="l" rtl="0" eaLnBrk="1" fontAlgn="base" hangingPunct="1">
        <a:spcBef>
          <a:spcPct val="20000"/>
        </a:spcBef>
        <a:spcAft>
          <a:spcPct val="0"/>
        </a:spcAft>
        <a:buBlip>
          <a:blip r:embed="rId15"/>
        </a:buBlip>
        <a:defRPr sz="2400">
          <a:solidFill>
            <a:schemeClr val="tx1"/>
          </a:solidFill>
          <a:latin typeface="+mn-lt"/>
        </a:defRPr>
      </a:lvl3pPr>
      <a:lvl4pPr marL="1600200" indent="-228600" algn="l" rtl="0" eaLnBrk="1" fontAlgn="base" hangingPunct="1">
        <a:spcBef>
          <a:spcPct val="20000"/>
        </a:spcBef>
        <a:spcAft>
          <a:spcPct val="0"/>
        </a:spcAft>
        <a:buBlip>
          <a:blip r:embed="rId15"/>
        </a:buBlip>
        <a:defRPr sz="2000">
          <a:solidFill>
            <a:schemeClr val="tx1"/>
          </a:solidFill>
          <a:latin typeface="+mn-lt"/>
        </a:defRPr>
      </a:lvl4pPr>
      <a:lvl5pPr marL="2057400" indent="-228600" algn="l" rtl="0" eaLnBrk="1" fontAlgn="base" hangingPunct="1">
        <a:spcBef>
          <a:spcPct val="20000"/>
        </a:spcBef>
        <a:spcAft>
          <a:spcPct val="0"/>
        </a:spcAft>
        <a:buBlip>
          <a:blip r:embed="rId15"/>
        </a:buBlip>
        <a:defRPr sz="2000">
          <a:solidFill>
            <a:schemeClr val="tx1"/>
          </a:solidFill>
          <a:latin typeface="+mn-lt"/>
        </a:defRPr>
      </a:lvl5pPr>
      <a:lvl6pPr marL="2514600" indent="-228600" algn="l" rtl="0" eaLnBrk="1" fontAlgn="base" hangingPunct="1">
        <a:spcBef>
          <a:spcPct val="20000"/>
        </a:spcBef>
        <a:spcAft>
          <a:spcPct val="0"/>
        </a:spcAft>
        <a:buBlip>
          <a:blip r:embed="rId15"/>
        </a:buBlip>
        <a:defRPr sz="2000">
          <a:solidFill>
            <a:schemeClr val="tx1"/>
          </a:solidFill>
          <a:latin typeface="+mn-lt"/>
        </a:defRPr>
      </a:lvl6pPr>
      <a:lvl7pPr marL="2971800" indent="-228600" algn="l" rtl="0" eaLnBrk="1" fontAlgn="base" hangingPunct="1">
        <a:spcBef>
          <a:spcPct val="20000"/>
        </a:spcBef>
        <a:spcAft>
          <a:spcPct val="0"/>
        </a:spcAft>
        <a:buBlip>
          <a:blip r:embed="rId15"/>
        </a:buBlip>
        <a:defRPr sz="2000">
          <a:solidFill>
            <a:schemeClr val="tx1"/>
          </a:solidFill>
          <a:latin typeface="+mn-lt"/>
        </a:defRPr>
      </a:lvl7pPr>
      <a:lvl8pPr marL="3429000" indent="-228600" algn="l" rtl="0" eaLnBrk="1" fontAlgn="base" hangingPunct="1">
        <a:spcBef>
          <a:spcPct val="20000"/>
        </a:spcBef>
        <a:spcAft>
          <a:spcPct val="0"/>
        </a:spcAft>
        <a:buBlip>
          <a:blip r:embed="rId15"/>
        </a:buBlip>
        <a:defRPr sz="2000">
          <a:solidFill>
            <a:schemeClr val="tx1"/>
          </a:solidFill>
          <a:latin typeface="+mn-lt"/>
        </a:defRPr>
      </a:lvl8pPr>
      <a:lvl9pPr marL="3886200" indent="-228600" algn="l" rtl="0" eaLnBrk="1" fontAlgn="base" hangingPunct="1">
        <a:spcBef>
          <a:spcPct val="20000"/>
        </a:spcBef>
        <a:spcAft>
          <a:spcPct val="0"/>
        </a:spcAft>
        <a:buBlip>
          <a:blip r:embed="rId15"/>
        </a:buBlip>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95400"/>
            <a:ext cx="7772400" cy="1470025"/>
          </a:xfrm>
        </p:spPr>
        <p:txBody>
          <a:bodyPr/>
          <a:lstStyle/>
          <a:p>
            <a:pPr algn="ctr"/>
            <a:r>
              <a:rPr lang="en-US" sz="3200" b="1" dirty="0" smtClean="0"/>
              <a:t>Achieving Better Care by Monitoring All Prescriptions</a:t>
            </a:r>
            <a:br>
              <a:rPr lang="en-US" sz="3200" b="1" dirty="0" smtClean="0"/>
            </a:br>
            <a:r>
              <a:rPr lang="en-US" sz="3200" b="1" dirty="0" smtClean="0"/>
              <a:t>(ABC-MAP) </a:t>
            </a:r>
            <a:endParaRPr lang="en-US" sz="3200" b="1" dirty="0"/>
          </a:p>
        </p:txBody>
      </p:sp>
      <p:sp>
        <p:nvSpPr>
          <p:cNvPr id="3" name="Subtitle 2"/>
          <p:cNvSpPr>
            <a:spLocks noGrp="1"/>
          </p:cNvSpPr>
          <p:nvPr>
            <p:ph type="subTitle" idx="1"/>
          </p:nvPr>
        </p:nvSpPr>
        <p:spPr>
          <a:xfrm>
            <a:off x="1219200" y="2800259"/>
            <a:ext cx="6400800" cy="1752600"/>
          </a:xfrm>
        </p:spPr>
        <p:txBody>
          <a:bodyPr/>
          <a:lstStyle/>
          <a:p>
            <a:r>
              <a:rPr lang="en-US" sz="2800" dirty="0" smtClean="0"/>
              <a:t>Act 191 of 2014</a:t>
            </a:r>
          </a:p>
          <a:p>
            <a:endParaRPr lang="en-US" dirty="0"/>
          </a:p>
          <a:p>
            <a:r>
              <a:rPr lang="en-US" sz="2800" dirty="0" smtClean="0"/>
              <a:t>Pennsylvania's Prescription Drug Monitoring Program (PDMP)</a:t>
            </a:r>
          </a:p>
          <a:p>
            <a:endParaRPr lang="en-US" sz="2800" dirty="0" smtClean="0"/>
          </a:p>
          <a:p>
            <a:r>
              <a:rPr lang="en-US" sz="2000" dirty="0" smtClean="0"/>
              <a:t>May 17, 2016</a:t>
            </a:r>
            <a:endParaRPr lang="en-US" sz="2000" dirty="0"/>
          </a:p>
        </p:txBody>
      </p:sp>
    </p:spTree>
    <p:extLst>
      <p:ext uri="{BB962C8B-B14F-4D97-AF65-F5344CB8AC3E}">
        <p14:creationId xmlns:p14="http://schemas.microsoft.com/office/powerpoint/2010/main" val="3037613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smtClean="0"/>
              <a:t>Pennsylvania’s PDMP Team Structure</a:t>
            </a:r>
            <a:endParaRPr lang="en-US" sz="32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61729470"/>
              </p:ext>
            </p:extLst>
          </p:nvPr>
        </p:nvGraphicFramePr>
        <p:xfrm>
          <a:off x="457200" y="1219200"/>
          <a:ext cx="82296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62238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Definitions</a:t>
            </a:r>
            <a:endParaRPr lang="en-US" sz="3200" dirty="0"/>
          </a:p>
        </p:txBody>
      </p:sp>
      <p:sp>
        <p:nvSpPr>
          <p:cNvPr id="3" name="Content Placeholder 2"/>
          <p:cNvSpPr>
            <a:spLocks noGrp="1"/>
          </p:cNvSpPr>
          <p:nvPr>
            <p:ph idx="1"/>
          </p:nvPr>
        </p:nvSpPr>
        <p:spPr/>
        <p:txBody>
          <a:bodyPr/>
          <a:lstStyle/>
          <a:p>
            <a:pPr lvl="1"/>
            <a:r>
              <a:rPr lang="en-US" sz="3200" dirty="0" smtClean="0"/>
              <a:t>Definitions:</a:t>
            </a:r>
          </a:p>
          <a:p>
            <a:pPr lvl="2">
              <a:buFont typeface="Arial" panose="020B0604020202020204" pitchFamily="34" charset="0"/>
              <a:buChar char="•"/>
            </a:pPr>
            <a:r>
              <a:rPr lang="en-US" b="1" dirty="0" smtClean="0"/>
              <a:t>Controlled Substance</a:t>
            </a:r>
            <a:r>
              <a:rPr lang="en-US" dirty="0" smtClean="0"/>
              <a:t>: drug, substance or immediate precursor under the Controlled Substance, Drug, Device and Cosmetic Act or the Controlled Substances Act of 1972, P.L. 233, No. 64</a:t>
            </a:r>
          </a:p>
          <a:p>
            <a:pPr lvl="4">
              <a:buFont typeface="Arial" panose="020B0604020202020204" pitchFamily="34" charset="0"/>
              <a:buChar char="•"/>
            </a:pPr>
            <a:endParaRPr lang="en-US" dirty="0" smtClean="0"/>
          </a:p>
          <a:p>
            <a:pPr marL="1828800" lvl="4" indent="0">
              <a:buNone/>
            </a:pPr>
            <a:endParaRPr lang="en-US" dirty="0"/>
          </a:p>
        </p:txBody>
      </p:sp>
    </p:spTree>
    <p:extLst>
      <p:ext uri="{BB962C8B-B14F-4D97-AF65-F5344CB8AC3E}">
        <p14:creationId xmlns:p14="http://schemas.microsoft.com/office/powerpoint/2010/main" val="69233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Definitions</a:t>
            </a:r>
            <a:endParaRPr lang="en-US" sz="3200" dirty="0"/>
          </a:p>
        </p:txBody>
      </p:sp>
      <p:sp>
        <p:nvSpPr>
          <p:cNvPr id="3" name="Content Placeholder 2"/>
          <p:cNvSpPr>
            <a:spLocks noGrp="1"/>
          </p:cNvSpPr>
          <p:nvPr>
            <p:ph idx="1"/>
          </p:nvPr>
        </p:nvSpPr>
        <p:spPr>
          <a:xfrm>
            <a:off x="228600" y="1219200"/>
            <a:ext cx="7848600" cy="4648199"/>
          </a:xfrm>
        </p:spPr>
        <p:txBody>
          <a:bodyPr/>
          <a:lstStyle/>
          <a:p>
            <a:pPr marL="914400" lvl="3"/>
            <a:r>
              <a:rPr lang="en-US" sz="2400" b="1" dirty="0" smtClean="0"/>
              <a:t>Dispenser</a:t>
            </a:r>
            <a:r>
              <a:rPr lang="en-US" sz="2400" dirty="0"/>
              <a:t>: someone authorized to deliver a controlled substance to a patient by lawful order of a prescriber</a:t>
            </a:r>
          </a:p>
          <a:p>
            <a:pPr lvl="3">
              <a:buFont typeface="Arial" panose="020B0604020202020204" pitchFamily="34" charset="0"/>
              <a:buChar char="•"/>
            </a:pPr>
            <a:r>
              <a:rPr lang="en-US" dirty="0" smtClean="0"/>
              <a:t>Exceptions</a:t>
            </a:r>
            <a:r>
              <a:rPr lang="en-US" dirty="0"/>
              <a:t>: </a:t>
            </a:r>
          </a:p>
          <a:p>
            <a:pPr lvl="4">
              <a:buFont typeface="Courier New" panose="02070309020205020404" pitchFamily="49" charset="0"/>
              <a:buChar char="o"/>
            </a:pPr>
            <a:r>
              <a:rPr lang="en-US" sz="1800" dirty="0"/>
              <a:t>Licensed health care facility for use in that </a:t>
            </a:r>
            <a:r>
              <a:rPr lang="en-US" sz="1800" dirty="0" smtClean="0"/>
              <a:t>facility</a:t>
            </a:r>
            <a:endParaRPr lang="en-US" sz="1800" dirty="0"/>
          </a:p>
          <a:p>
            <a:pPr lvl="4">
              <a:buFont typeface="Courier New" panose="02070309020205020404" pitchFamily="49" charset="0"/>
              <a:buChar char="o"/>
            </a:pPr>
            <a:r>
              <a:rPr lang="en-US" sz="1800" dirty="0" smtClean="0"/>
              <a:t>Correctional facility</a:t>
            </a:r>
          </a:p>
          <a:p>
            <a:pPr lvl="4">
              <a:buFont typeface="Courier New" panose="02070309020205020404" pitchFamily="49" charset="0"/>
              <a:buChar char="o"/>
            </a:pPr>
            <a:r>
              <a:rPr lang="en-US" sz="1800" dirty="0" smtClean="0"/>
              <a:t>Authorized person </a:t>
            </a:r>
            <a:r>
              <a:rPr lang="en-US" sz="1800" dirty="0"/>
              <a:t>w</a:t>
            </a:r>
            <a:r>
              <a:rPr lang="en-US" sz="1800" dirty="0" smtClean="0"/>
              <a:t>ho administers a drug</a:t>
            </a:r>
          </a:p>
          <a:p>
            <a:pPr lvl="4">
              <a:buFont typeface="Courier New" panose="02070309020205020404" pitchFamily="49" charset="0"/>
              <a:buChar char="o"/>
            </a:pPr>
            <a:r>
              <a:rPr lang="en-US" sz="1800" dirty="0" smtClean="0"/>
              <a:t>Wholesale distributor</a:t>
            </a:r>
          </a:p>
          <a:p>
            <a:pPr lvl="4">
              <a:buFont typeface="Courier New" panose="02070309020205020404" pitchFamily="49" charset="0"/>
              <a:buChar char="o"/>
            </a:pPr>
            <a:r>
              <a:rPr lang="en-US" sz="1800" dirty="0" smtClean="0"/>
              <a:t>Licensed provider in the LIFE (Living Independence for the Elderly) program</a:t>
            </a:r>
          </a:p>
          <a:p>
            <a:pPr lvl="4">
              <a:buFont typeface="Courier New" panose="02070309020205020404" pitchFamily="49" charset="0"/>
              <a:buChar char="o"/>
            </a:pPr>
            <a:r>
              <a:rPr lang="en-US" sz="1800" dirty="0" smtClean="0"/>
              <a:t>Provider of hospice</a:t>
            </a:r>
          </a:p>
          <a:p>
            <a:pPr lvl="4">
              <a:buFont typeface="Courier New" panose="02070309020205020404" pitchFamily="49" charset="0"/>
              <a:buChar char="o"/>
            </a:pPr>
            <a:r>
              <a:rPr lang="en-US" sz="1800" dirty="0" smtClean="0"/>
              <a:t>Prescriber at a licensed health care facility if the quantity is for no more than five days</a:t>
            </a:r>
          </a:p>
          <a:p>
            <a:pPr lvl="4">
              <a:buFont typeface="Courier New" panose="02070309020205020404" pitchFamily="49" charset="0"/>
              <a:buChar char="o"/>
            </a:pPr>
            <a:r>
              <a:rPr lang="en-US" sz="1800" dirty="0" smtClean="0"/>
              <a:t>Veterinarian</a:t>
            </a:r>
          </a:p>
          <a:p>
            <a:pPr lvl="4">
              <a:buFont typeface="Arial" panose="020B0604020202020204" pitchFamily="34" charset="0"/>
              <a:buChar char="•"/>
            </a:pPr>
            <a:endParaRPr lang="en-US" dirty="0" smtClean="0"/>
          </a:p>
          <a:p>
            <a:pPr lvl="4">
              <a:buFont typeface="Arial" panose="020B0604020202020204" pitchFamily="34" charset="0"/>
              <a:buChar char="•"/>
            </a:pPr>
            <a:endParaRPr lang="en-US" dirty="0" smtClean="0"/>
          </a:p>
        </p:txBody>
      </p:sp>
    </p:spTree>
    <p:extLst>
      <p:ext uri="{BB962C8B-B14F-4D97-AF65-F5344CB8AC3E}">
        <p14:creationId xmlns:p14="http://schemas.microsoft.com/office/powerpoint/2010/main" val="25606973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Definitions</a:t>
            </a:r>
            <a:endParaRPr lang="en-US" sz="3200" dirty="0"/>
          </a:p>
        </p:txBody>
      </p:sp>
      <p:sp>
        <p:nvSpPr>
          <p:cNvPr id="3" name="Content Placeholder 2"/>
          <p:cNvSpPr>
            <a:spLocks noGrp="1"/>
          </p:cNvSpPr>
          <p:nvPr>
            <p:ph idx="1"/>
          </p:nvPr>
        </p:nvSpPr>
        <p:spPr>
          <a:xfrm>
            <a:off x="228600" y="1676400"/>
            <a:ext cx="8229600" cy="2971800"/>
          </a:xfrm>
        </p:spPr>
        <p:txBody>
          <a:bodyPr/>
          <a:lstStyle/>
          <a:p>
            <a:pPr marL="914400" lvl="2"/>
            <a:r>
              <a:rPr lang="en-US" b="1" dirty="0" smtClean="0"/>
              <a:t>Prescriber</a:t>
            </a:r>
            <a:r>
              <a:rPr lang="en-US" dirty="0" smtClean="0"/>
              <a:t>: Person licensed, registered or otherwise authorized to distribute, dispense or administer a controlled substance</a:t>
            </a:r>
            <a:endParaRPr lang="en-US" dirty="0"/>
          </a:p>
        </p:txBody>
      </p:sp>
    </p:spTree>
    <p:extLst>
      <p:ext uri="{BB962C8B-B14F-4D97-AF65-F5344CB8AC3E}">
        <p14:creationId xmlns:p14="http://schemas.microsoft.com/office/powerpoint/2010/main" val="98286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ABC-MAP Board</a:t>
            </a:r>
            <a:endParaRPr lang="en-US" sz="3200" dirty="0"/>
          </a:p>
        </p:txBody>
      </p:sp>
      <p:sp>
        <p:nvSpPr>
          <p:cNvPr id="3" name="Content Placeholder 2"/>
          <p:cNvSpPr>
            <a:spLocks noGrp="1"/>
          </p:cNvSpPr>
          <p:nvPr>
            <p:ph idx="1"/>
          </p:nvPr>
        </p:nvSpPr>
        <p:spPr/>
        <p:txBody>
          <a:bodyPr/>
          <a:lstStyle/>
          <a:p>
            <a:pPr lvl="1"/>
            <a:r>
              <a:rPr lang="en-US" b="1" dirty="0" smtClean="0"/>
              <a:t>Members</a:t>
            </a:r>
            <a:r>
              <a:rPr lang="en-US" dirty="0" smtClean="0"/>
              <a:t>:</a:t>
            </a:r>
            <a:endParaRPr lang="en-US" dirty="0"/>
          </a:p>
          <a:p>
            <a:pPr lvl="2"/>
            <a:r>
              <a:rPr lang="en-US" sz="2000" dirty="0" smtClean="0"/>
              <a:t>Secretary of Health as the chair</a:t>
            </a:r>
          </a:p>
          <a:p>
            <a:pPr lvl="2"/>
            <a:r>
              <a:rPr lang="en-US" sz="2000" dirty="0" smtClean="0"/>
              <a:t>Secretaries of Human Services, Drug and Alcohol Programs, State and Aging</a:t>
            </a:r>
          </a:p>
          <a:p>
            <a:pPr lvl="2"/>
            <a:r>
              <a:rPr lang="en-US" sz="2000" dirty="0" smtClean="0"/>
              <a:t>Commissioners of Insurance, Pennsylvania State Police</a:t>
            </a:r>
          </a:p>
          <a:p>
            <a:pPr lvl="2"/>
            <a:r>
              <a:rPr lang="en-US" sz="2000" dirty="0" smtClean="0"/>
              <a:t>Attorney General</a:t>
            </a:r>
          </a:p>
          <a:p>
            <a:pPr lvl="2"/>
            <a:r>
              <a:rPr lang="en-US" sz="2000" dirty="0" smtClean="0"/>
              <a:t>Physician General, if Secretary of Health is not a physician</a:t>
            </a:r>
          </a:p>
          <a:p>
            <a:pPr marL="914400" lvl="2" indent="0">
              <a:buNone/>
            </a:pPr>
            <a:endParaRPr lang="en-US" dirty="0"/>
          </a:p>
        </p:txBody>
      </p:sp>
    </p:spTree>
    <p:extLst>
      <p:ext uri="{BB962C8B-B14F-4D97-AF65-F5344CB8AC3E}">
        <p14:creationId xmlns:p14="http://schemas.microsoft.com/office/powerpoint/2010/main" val="839465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381000" y="838200"/>
            <a:ext cx="8382000" cy="4572001"/>
          </a:xfrm>
        </p:spPr>
        <p:txBody>
          <a:bodyPr/>
          <a:lstStyle/>
          <a:p>
            <a:pPr marL="0" indent="0" algn="ctr">
              <a:buNone/>
            </a:pPr>
            <a:endParaRPr lang="en-US" dirty="0" smtClean="0"/>
          </a:p>
          <a:p>
            <a:pPr marL="514350" indent="-514350">
              <a:buAutoNum type="arabicParenR"/>
            </a:pPr>
            <a:r>
              <a:rPr lang="en-US" sz="2400" dirty="0" smtClean="0"/>
              <a:t>How is the PDMP supposed to work in my practice?</a:t>
            </a:r>
          </a:p>
          <a:p>
            <a:pPr marL="514350" indent="-514350">
              <a:buAutoNum type="arabicParenR"/>
            </a:pPr>
            <a:r>
              <a:rPr lang="en-US" sz="2400" dirty="0" smtClean="0"/>
              <a:t>How will the state be using the PDMP?</a:t>
            </a:r>
          </a:p>
          <a:p>
            <a:pPr marL="514350" indent="-514350">
              <a:buAutoNum type="arabicParenR"/>
            </a:pPr>
            <a:r>
              <a:rPr lang="en-US" sz="2400" dirty="0" smtClean="0"/>
              <a:t>What are the expectations of individual physicians?</a:t>
            </a:r>
          </a:p>
          <a:p>
            <a:pPr marL="514350" indent="-514350">
              <a:buAutoNum type="arabicParenR"/>
            </a:pPr>
            <a:r>
              <a:rPr lang="en-US" sz="2400" dirty="0" smtClean="0"/>
              <a:t>What do I do if a “red flag” pops up about a patient?</a:t>
            </a:r>
          </a:p>
          <a:p>
            <a:pPr marL="514350" indent="-514350">
              <a:buAutoNum type="arabicParenR"/>
            </a:pPr>
            <a:r>
              <a:rPr lang="en-US" sz="2400" dirty="0" smtClean="0"/>
              <a:t>How well will the PDMP be integrated into my EHR?                                                                                                                                                                                                                                                                                                                                                                                                                                                                                                                                                                         </a:t>
            </a:r>
            <a:endParaRPr lang="en-US" sz="2400" dirty="0"/>
          </a:p>
        </p:txBody>
      </p:sp>
    </p:spTree>
    <p:extLst>
      <p:ext uri="{BB962C8B-B14F-4D97-AF65-F5344CB8AC3E}">
        <p14:creationId xmlns:p14="http://schemas.microsoft.com/office/powerpoint/2010/main" val="1638087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a:xfrm>
            <a:off x="457200" y="1295400"/>
            <a:ext cx="8229600" cy="4572001"/>
          </a:xfrm>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b="1" dirty="0" smtClean="0"/>
              <a:t>QUESTIONS?</a:t>
            </a:r>
            <a:endParaRPr lang="en-US" b="1" dirty="0"/>
          </a:p>
        </p:txBody>
      </p:sp>
    </p:spTree>
    <p:extLst>
      <p:ext uri="{BB962C8B-B14F-4D97-AF65-F5344CB8AC3E}">
        <p14:creationId xmlns:p14="http://schemas.microsoft.com/office/powerpoint/2010/main" val="1758392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ABC-MAP Presentation</a:t>
            </a:r>
            <a:endParaRPr lang="en-US" sz="3200" dirty="0"/>
          </a:p>
        </p:txBody>
      </p:sp>
      <p:sp>
        <p:nvSpPr>
          <p:cNvPr id="3" name="Content Placeholder 2"/>
          <p:cNvSpPr>
            <a:spLocks noGrp="1"/>
          </p:cNvSpPr>
          <p:nvPr>
            <p:ph idx="1"/>
          </p:nvPr>
        </p:nvSpPr>
        <p:spPr/>
        <p:txBody>
          <a:bodyPr/>
          <a:lstStyle/>
          <a:p>
            <a:r>
              <a:rPr lang="en-US" dirty="0" smtClean="0"/>
              <a:t>Agenda</a:t>
            </a:r>
          </a:p>
          <a:p>
            <a:pPr lvl="1"/>
            <a:r>
              <a:rPr lang="en-US" sz="2400" dirty="0" smtClean="0"/>
              <a:t>PDMP background and purpose</a:t>
            </a:r>
          </a:p>
          <a:p>
            <a:pPr lvl="1"/>
            <a:r>
              <a:rPr lang="en-US" sz="2400" dirty="0" smtClean="0"/>
              <a:t>Pennsylvania's PDMP old vs. new</a:t>
            </a:r>
          </a:p>
          <a:p>
            <a:pPr lvl="1"/>
            <a:r>
              <a:rPr lang="en-US" sz="2400" dirty="0" smtClean="0"/>
              <a:t>Definitions </a:t>
            </a:r>
            <a:r>
              <a:rPr lang="en-US" sz="2400" dirty="0" smtClean="0"/>
              <a:t>and requirements</a:t>
            </a:r>
          </a:p>
          <a:p>
            <a:pPr lvl="1"/>
            <a:r>
              <a:rPr lang="en-US" sz="2400" dirty="0" smtClean="0"/>
              <a:t>Questions</a:t>
            </a:r>
          </a:p>
        </p:txBody>
      </p:sp>
    </p:spTree>
    <p:extLst>
      <p:ext uri="{BB962C8B-B14F-4D97-AF65-F5344CB8AC3E}">
        <p14:creationId xmlns:p14="http://schemas.microsoft.com/office/powerpoint/2010/main" val="1449310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Prescription Drug Monitoring Program</a:t>
            </a:r>
            <a:endParaRPr lang="en-US" sz="3200" dirty="0"/>
          </a:p>
        </p:txBody>
      </p:sp>
      <p:sp>
        <p:nvSpPr>
          <p:cNvPr id="3" name="Content Placeholder 2"/>
          <p:cNvSpPr>
            <a:spLocks noGrp="1"/>
          </p:cNvSpPr>
          <p:nvPr>
            <p:ph idx="1"/>
          </p:nvPr>
        </p:nvSpPr>
        <p:spPr/>
        <p:txBody>
          <a:bodyPr/>
          <a:lstStyle/>
          <a:p>
            <a:r>
              <a:rPr lang="en-US" dirty="0" smtClean="0"/>
              <a:t>Background</a:t>
            </a:r>
          </a:p>
          <a:p>
            <a:pPr lvl="1"/>
            <a:r>
              <a:rPr lang="en-US" sz="2400" dirty="0" smtClean="0"/>
              <a:t>A statewide electronic database monitoring tool that will gather information about the prescribing and dispensing of controlled substances</a:t>
            </a:r>
          </a:p>
          <a:p>
            <a:pPr marL="0" indent="0">
              <a:buNone/>
            </a:pPr>
            <a:endParaRPr lang="en-US" dirty="0" smtClean="0"/>
          </a:p>
          <a:p>
            <a:pPr marL="0" indent="0">
              <a:buNone/>
            </a:pPr>
            <a:r>
              <a:rPr lang="en-US" dirty="0" smtClean="0"/>
              <a:t> </a:t>
            </a:r>
          </a:p>
        </p:txBody>
      </p:sp>
    </p:spTree>
    <p:extLst>
      <p:ext uri="{BB962C8B-B14F-4D97-AF65-F5344CB8AC3E}">
        <p14:creationId xmlns:p14="http://schemas.microsoft.com/office/powerpoint/2010/main" val="1644840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Prescription Drug Monitoring Program </a:t>
            </a:r>
            <a:endParaRPr lang="en-US" sz="3200" dirty="0"/>
          </a:p>
        </p:txBody>
      </p:sp>
      <p:sp>
        <p:nvSpPr>
          <p:cNvPr id="3" name="Content Placeholder 2"/>
          <p:cNvSpPr>
            <a:spLocks noGrp="1"/>
          </p:cNvSpPr>
          <p:nvPr>
            <p:ph idx="1"/>
          </p:nvPr>
        </p:nvSpPr>
        <p:spPr>
          <a:xfrm>
            <a:off x="457200" y="1295400"/>
            <a:ext cx="8229600" cy="4572000"/>
          </a:xfrm>
        </p:spPr>
        <p:txBody>
          <a:bodyPr/>
          <a:lstStyle/>
          <a:p>
            <a:r>
              <a:rPr lang="en-US" dirty="0" smtClean="0"/>
              <a:t>Purpose</a:t>
            </a:r>
          </a:p>
          <a:p>
            <a:pPr lvl="1"/>
            <a:r>
              <a:rPr lang="en-US" sz="2200" dirty="0" smtClean="0"/>
              <a:t>Improve the quality of patient care by providing prescribers and dispensers access to information about all controlled substances dispensed to a patient</a:t>
            </a:r>
          </a:p>
          <a:p>
            <a:pPr marL="457200" lvl="1" indent="0">
              <a:buNone/>
            </a:pPr>
            <a:endParaRPr lang="en-US" sz="2200" dirty="0" smtClean="0"/>
          </a:p>
          <a:p>
            <a:pPr lvl="1"/>
            <a:r>
              <a:rPr lang="en-US" sz="2200" dirty="0" smtClean="0"/>
              <a:t>Encourage prescribers to refer addicted patients to a treatment center for evaluation</a:t>
            </a:r>
          </a:p>
          <a:p>
            <a:pPr marL="457200" lvl="1" indent="0">
              <a:buNone/>
            </a:pPr>
            <a:endParaRPr lang="en-US" sz="2200" dirty="0" smtClean="0"/>
          </a:p>
          <a:p>
            <a:pPr lvl="1"/>
            <a:r>
              <a:rPr lang="en-US" sz="2200" dirty="0" smtClean="0"/>
              <a:t>Aid regulatory and law enforcement agencies in the detection and prevention of fraud, drug abuse, and criminal diversion of controlled drugs</a:t>
            </a:r>
          </a:p>
          <a:p>
            <a:pPr marL="457200" lvl="1" indent="0">
              <a:buNone/>
            </a:pPr>
            <a:endParaRPr lang="en-US" sz="2400" dirty="0" smtClean="0"/>
          </a:p>
          <a:p>
            <a:pPr marL="0" indent="0">
              <a:buNone/>
            </a:pPr>
            <a:r>
              <a:rPr lang="en-US" sz="2800" dirty="0" smtClean="0"/>
              <a:t> </a:t>
            </a:r>
          </a:p>
        </p:txBody>
      </p:sp>
    </p:spTree>
    <p:extLst>
      <p:ext uri="{BB962C8B-B14F-4D97-AF65-F5344CB8AC3E}">
        <p14:creationId xmlns:p14="http://schemas.microsoft.com/office/powerpoint/2010/main" val="4236582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4267200"/>
          </a:xfrm>
        </p:spPr>
        <p:txBody>
          <a:bodyPr/>
          <a:lstStyle/>
          <a:p>
            <a:pPr marL="0" indent="0">
              <a:buNone/>
            </a:pPr>
            <a:r>
              <a:rPr lang="en-US" dirty="0" smtClean="0"/>
              <a:t> </a:t>
            </a:r>
          </a:p>
        </p:txBody>
      </p:sp>
      <p:sp>
        <p:nvSpPr>
          <p:cNvPr id="7" name="Rectangle 5"/>
          <p:cNvSpPr>
            <a:spLocks noChangeArrowheads="1"/>
          </p:cNvSpPr>
          <p:nvPr/>
        </p:nvSpPr>
        <p:spPr bwMode="auto">
          <a:xfrm>
            <a:off x="0" y="4981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381000" y="1143001"/>
            <a:ext cx="8229600" cy="1384995"/>
          </a:xfrm>
          <a:prstGeom prst="rect">
            <a:avLst/>
          </a:prstGeom>
        </p:spPr>
        <p:txBody>
          <a:bodyPr wrap="square">
            <a:spAutoFit/>
          </a:bodyPr>
          <a:lstStyle/>
          <a:p>
            <a:pPr marL="812800" marR="0">
              <a:spcBef>
                <a:spcPts val="345"/>
              </a:spcBef>
              <a:spcAft>
                <a:spcPts val="0"/>
              </a:spcAft>
            </a:pPr>
            <a:r>
              <a:rPr lang="en-US" sz="1100" b="1" kern="0" dirty="0">
                <a:ea typeface="Times New Roman"/>
                <a:cs typeface="Times New Roman"/>
              </a:rPr>
              <a:t>STATUS OF</a:t>
            </a:r>
            <a:r>
              <a:rPr lang="en-US" sz="1100" b="1" kern="0" spc="-15" dirty="0">
                <a:ea typeface="Times New Roman"/>
                <a:cs typeface="Times New Roman"/>
              </a:rPr>
              <a:t> P</a:t>
            </a:r>
            <a:r>
              <a:rPr lang="en-US" sz="1100" b="1" kern="0" dirty="0">
                <a:ea typeface="Times New Roman"/>
                <a:cs typeface="Times New Roman"/>
              </a:rPr>
              <a:t>RESC</a:t>
            </a:r>
            <a:r>
              <a:rPr lang="en-US" sz="1100" b="1" kern="0" spc="-5" dirty="0">
                <a:ea typeface="Times New Roman"/>
                <a:cs typeface="Times New Roman"/>
              </a:rPr>
              <a:t>R</a:t>
            </a:r>
            <a:r>
              <a:rPr lang="en-US" sz="1100" b="1" kern="0" spc="10" dirty="0">
                <a:ea typeface="Times New Roman"/>
                <a:cs typeface="Times New Roman"/>
              </a:rPr>
              <a:t>I</a:t>
            </a:r>
            <a:r>
              <a:rPr lang="en-US" sz="1100" b="1" kern="0" spc="-15" dirty="0">
                <a:ea typeface="Times New Roman"/>
                <a:cs typeface="Times New Roman"/>
              </a:rPr>
              <a:t>P</a:t>
            </a:r>
            <a:r>
              <a:rPr lang="en-US" sz="1100" b="1" kern="0" dirty="0">
                <a:ea typeface="Times New Roman"/>
                <a:cs typeface="Times New Roman"/>
              </a:rPr>
              <a:t>TION </a:t>
            </a:r>
            <a:r>
              <a:rPr lang="en-US" sz="1100" b="1" kern="0" spc="-5" dirty="0">
                <a:ea typeface="Times New Roman"/>
                <a:cs typeface="Times New Roman"/>
              </a:rPr>
              <a:t>M</a:t>
            </a:r>
            <a:r>
              <a:rPr lang="en-US" sz="1100" b="1" kern="0" dirty="0">
                <a:ea typeface="Times New Roman"/>
                <a:cs typeface="Times New Roman"/>
              </a:rPr>
              <a:t>ONITORI</a:t>
            </a:r>
            <a:r>
              <a:rPr lang="en-US" sz="1100" b="1" kern="0" spc="5" dirty="0">
                <a:ea typeface="Times New Roman"/>
                <a:cs typeface="Times New Roman"/>
              </a:rPr>
              <a:t>N</a:t>
            </a:r>
            <a:r>
              <a:rPr lang="en-US" sz="1100" b="1" kern="0" dirty="0">
                <a:ea typeface="Times New Roman"/>
                <a:cs typeface="Times New Roman"/>
              </a:rPr>
              <a:t>G </a:t>
            </a:r>
            <a:r>
              <a:rPr lang="en-US" sz="1100" b="1" kern="0" spc="-15" dirty="0">
                <a:ea typeface="Times New Roman"/>
                <a:cs typeface="Times New Roman"/>
              </a:rPr>
              <a:t>P</a:t>
            </a:r>
            <a:r>
              <a:rPr lang="en-US" sz="1100" b="1" kern="0" dirty="0">
                <a:ea typeface="Times New Roman"/>
                <a:cs typeface="Times New Roman"/>
              </a:rPr>
              <a:t>R</a:t>
            </a:r>
            <a:r>
              <a:rPr lang="en-US" sz="1100" b="1" kern="0" spc="10" dirty="0">
                <a:ea typeface="Times New Roman"/>
                <a:cs typeface="Times New Roman"/>
              </a:rPr>
              <a:t>O</a:t>
            </a:r>
            <a:r>
              <a:rPr lang="en-US" sz="1100" b="1" kern="0" spc="-10" dirty="0">
                <a:ea typeface="Times New Roman"/>
                <a:cs typeface="Times New Roman"/>
              </a:rPr>
              <a:t>G</a:t>
            </a:r>
            <a:r>
              <a:rPr lang="en-US" sz="1100" b="1" kern="0" dirty="0">
                <a:ea typeface="Times New Roman"/>
                <a:cs typeface="Times New Roman"/>
              </a:rPr>
              <a:t>R</a:t>
            </a:r>
            <a:r>
              <a:rPr lang="en-US" sz="1100" b="1" kern="0" spc="5" dirty="0">
                <a:ea typeface="Times New Roman"/>
                <a:cs typeface="Times New Roman"/>
              </a:rPr>
              <a:t>A</a:t>
            </a:r>
            <a:r>
              <a:rPr lang="en-US" sz="1100" b="1" kern="0" spc="-5" dirty="0">
                <a:ea typeface="Times New Roman"/>
                <a:cs typeface="Times New Roman"/>
              </a:rPr>
              <a:t>M</a:t>
            </a:r>
            <a:r>
              <a:rPr lang="en-US" sz="1100" b="1" kern="0" dirty="0">
                <a:ea typeface="Times New Roman"/>
                <a:cs typeface="Times New Roman"/>
              </a:rPr>
              <a:t>S</a:t>
            </a:r>
          </a:p>
          <a:p>
            <a:pPr>
              <a:lnSpc>
                <a:spcPts val="1300"/>
              </a:lnSpc>
              <a:spcBef>
                <a:spcPts val="55"/>
              </a:spcBef>
            </a:pPr>
            <a:r>
              <a:rPr lang="en-US" sz="1100" dirty="0" smtClean="0">
                <a:ea typeface="Times New Roman"/>
                <a:cs typeface="Times New Roman"/>
              </a:rPr>
              <a:t>C</a:t>
            </a:r>
            <a:r>
              <a:rPr lang="en-US" sz="1100" spc="-5" dirty="0" smtClean="0">
                <a:ea typeface="Times New Roman"/>
                <a:cs typeface="Times New Roman"/>
              </a:rPr>
              <a:t>a</a:t>
            </a:r>
            <a:r>
              <a:rPr lang="en-US" sz="1100" dirty="0" smtClean="0">
                <a:ea typeface="Times New Roman"/>
                <a:cs typeface="Times New Roman"/>
              </a:rPr>
              <a:t>lifo</a:t>
            </a:r>
            <a:r>
              <a:rPr lang="en-US" sz="1100" spc="-10" dirty="0" smtClean="0">
                <a:ea typeface="Times New Roman"/>
                <a:cs typeface="Times New Roman"/>
              </a:rPr>
              <a:t>r</a:t>
            </a:r>
            <a:r>
              <a:rPr lang="en-US" sz="1100" dirty="0" smtClean="0">
                <a:ea typeface="Times New Roman"/>
                <a:cs typeface="Times New Roman"/>
              </a:rPr>
              <a:t>nia </a:t>
            </a:r>
            <a:r>
              <a:rPr lang="en-US" sz="1100" dirty="0">
                <a:ea typeface="Times New Roman"/>
                <a:cs typeface="Times New Roman"/>
              </a:rPr>
              <a:t>is </a:t>
            </a:r>
            <a:r>
              <a:rPr lang="en-US" sz="1100" spc="-5" dirty="0">
                <a:ea typeface="Times New Roman"/>
                <a:cs typeface="Times New Roman"/>
              </a:rPr>
              <a:t>c</a:t>
            </a:r>
            <a:r>
              <a:rPr lang="en-US" sz="1100" spc="5" dirty="0">
                <a:ea typeface="Times New Roman"/>
                <a:cs typeface="Times New Roman"/>
              </a:rPr>
              <a:t>r</a:t>
            </a:r>
            <a:r>
              <a:rPr lang="en-US" sz="1100" spc="-5" dirty="0">
                <a:ea typeface="Times New Roman"/>
                <a:cs typeface="Times New Roman"/>
              </a:rPr>
              <a:t>e</a:t>
            </a:r>
            <a:r>
              <a:rPr lang="en-US" sz="1100" dirty="0">
                <a:ea typeface="Times New Roman"/>
                <a:cs typeface="Times New Roman"/>
              </a:rPr>
              <a:t>dit</a:t>
            </a:r>
            <a:r>
              <a:rPr lang="en-US" sz="1100" spc="5" dirty="0">
                <a:ea typeface="Times New Roman"/>
                <a:cs typeface="Times New Roman"/>
              </a:rPr>
              <a:t>e</a:t>
            </a:r>
            <a:r>
              <a:rPr lang="en-US" sz="1100" dirty="0">
                <a:ea typeface="Times New Roman"/>
                <a:cs typeface="Times New Roman"/>
              </a:rPr>
              <a:t>d with ope</a:t>
            </a:r>
            <a:r>
              <a:rPr lang="en-US" sz="1100" spc="-10" dirty="0">
                <a:ea typeface="Times New Roman"/>
                <a:cs typeface="Times New Roman"/>
              </a:rPr>
              <a:t>r</a:t>
            </a:r>
            <a:r>
              <a:rPr lang="en-US" sz="1100" spc="-5" dirty="0">
                <a:ea typeface="Times New Roman"/>
                <a:cs typeface="Times New Roman"/>
              </a:rPr>
              <a:t>a</a:t>
            </a:r>
            <a:r>
              <a:rPr lang="en-US" sz="1100" dirty="0">
                <a:ea typeface="Times New Roman"/>
                <a:cs typeface="Times New Roman"/>
              </a:rPr>
              <a:t>tion of</a:t>
            </a:r>
            <a:r>
              <a:rPr lang="en-US" sz="1100" spc="-5" dirty="0">
                <a:ea typeface="Times New Roman"/>
                <a:cs typeface="Times New Roman"/>
              </a:rPr>
              <a:t> </a:t>
            </a:r>
            <a:r>
              <a:rPr lang="en-US" sz="1100" dirty="0">
                <a:ea typeface="Times New Roman"/>
                <a:cs typeface="Times New Roman"/>
              </a:rPr>
              <a:t>the </a:t>
            </a:r>
            <a:r>
              <a:rPr lang="en-US" sz="1100" spc="-10" dirty="0">
                <a:ea typeface="Times New Roman"/>
                <a:cs typeface="Times New Roman"/>
              </a:rPr>
              <a:t>f</a:t>
            </a:r>
            <a:r>
              <a:rPr lang="en-US" sz="1100" spc="10" dirty="0">
                <a:ea typeface="Times New Roman"/>
                <a:cs typeface="Times New Roman"/>
              </a:rPr>
              <a:t>i</a:t>
            </a:r>
            <a:r>
              <a:rPr lang="en-US" sz="1100" dirty="0">
                <a:ea typeface="Times New Roman"/>
                <a:cs typeface="Times New Roman"/>
              </a:rPr>
              <a:t>rst monitoring</a:t>
            </a:r>
            <a:r>
              <a:rPr lang="en-US" sz="1100" spc="-15" dirty="0">
                <a:ea typeface="Times New Roman"/>
                <a:cs typeface="Times New Roman"/>
              </a:rPr>
              <a:t> </a:t>
            </a:r>
            <a:r>
              <a:rPr lang="en-US" sz="1100" dirty="0">
                <a:ea typeface="Times New Roman"/>
                <a:cs typeface="Times New Roman"/>
              </a:rPr>
              <a:t>pr</a:t>
            </a:r>
            <a:r>
              <a:rPr lang="en-US" sz="1100" spc="5" dirty="0">
                <a:ea typeface="Times New Roman"/>
                <a:cs typeface="Times New Roman"/>
              </a:rPr>
              <a:t>o</a:t>
            </a:r>
            <a:r>
              <a:rPr lang="en-US" sz="1100" spc="-15" dirty="0">
                <a:ea typeface="Times New Roman"/>
                <a:cs typeface="Times New Roman"/>
              </a:rPr>
              <a:t>g</a:t>
            </a:r>
            <a:r>
              <a:rPr lang="en-US" sz="1100" dirty="0">
                <a:ea typeface="Times New Roman"/>
                <a:cs typeface="Times New Roman"/>
              </a:rPr>
              <a:t>r</a:t>
            </a:r>
            <a:r>
              <a:rPr lang="en-US" sz="1100" spc="-10" dirty="0">
                <a:ea typeface="Times New Roman"/>
                <a:cs typeface="Times New Roman"/>
              </a:rPr>
              <a:t>a</a:t>
            </a:r>
            <a:r>
              <a:rPr lang="en-US" sz="1100" dirty="0">
                <a:ea typeface="Times New Roman"/>
                <a:cs typeface="Times New Roman"/>
              </a:rPr>
              <a:t>m </a:t>
            </a:r>
            <a:r>
              <a:rPr lang="en-US" sz="1100" spc="15" dirty="0">
                <a:ea typeface="Times New Roman"/>
                <a:cs typeface="Times New Roman"/>
              </a:rPr>
              <a:t>i</a:t>
            </a:r>
            <a:r>
              <a:rPr lang="en-US" sz="1100" dirty="0">
                <a:ea typeface="Times New Roman"/>
                <a:cs typeface="Times New Roman"/>
              </a:rPr>
              <a:t>n 1939. </a:t>
            </a:r>
            <a:r>
              <a:rPr lang="en-US" sz="1100" dirty="0" smtClean="0">
                <a:ea typeface="Times New Roman"/>
                <a:cs typeface="Times New Roman"/>
              </a:rPr>
              <a:t> S</a:t>
            </a:r>
            <a:r>
              <a:rPr lang="en-US" sz="1100" spc="-5" dirty="0" smtClean="0">
                <a:ea typeface="Times New Roman"/>
                <a:cs typeface="Times New Roman"/>
              </a:rPr>
              <a:t>e</a:t>
            </a:r>
            <a:r>
              <a:rPr lang="en-US" sz="1100" dirty="0" smtClean="0">
                <a:ea typeface="Times New Roman"/>
                <a:cs typeface="Times New Roman"/>
              </a:rPr>
              <a:t>v</a:t>
            </a:r>
            <a:r>
              <a:rPr lang="en-US" sz="1100" spc="-5" dirty="0" smtClean="0">
                <a:ea typeface="Times New Roman"/>
                <a:cs typeface="Times New Roman"/>
              </a:rPr>
              <a:t>e</a:t>
            </a:r>
            <a:r>
              <a:rPr lang="en-US" sz="1100" dirty="0" smtClean="0">
                <a:ea typeface="Times New Roman"/>
                <a:cs typeface="Times New Roman"/>
              </a:rPr>
              <a:t>n</a:t>
            </a:r>
            <a:r>
              <a:rPr lang="en-US" sz="1100" spc="10" dirty="0" smtClean="0">
                <a:ea typeface="Times New Roman"/>
                <a:cs typeface="Times New Roman"/>
              </a:rPr>
              <a:t>t</a:t>
            </a:r>
            <a:r>
              <a:rPr lang="en-US" sz="1100" spc="-25" dirty="0" smtClean="0">
                <a:ea typeface="Times New Roman"/>
                <a:cs typeface="Times New Roman"/>
              </a:rPr>
              <a:t>y</a:t>
            </a:r>
            <a:r>
              <a:rPr lang="en-US" sz="1100" spc="-5" dirty="0" smtClean="0">
                <a:ea typeface="Times New Roman"/>
                <a:cs typeface="Times New Roman"/>
              </a:rPr>
              <a:t>-</a:t>
            </a:r>
            <a:r>
              <a:rPr lang="en-US" sz="1100" dirty="0" smtClean="0">
                <a:ea typeface="Times New Roman"/>
                <a:cs typeface="Times New Roman"/>
              </a:rPr>
              <a:t>six</a:t>
            </a:r>
            <a:r>
              <a:rPr lang="en-US" sz="1100" spc="25" dirty="0" smtClean="0">
                <a:ea typeface="Times New Roman"/>
                <a:cs typeface="Times New Roman"/>
              </a:rPr>
              <a:t> </a:t>
            </a:r>
            <a:r>
              <a:rPr lang="en-US" sz="1100" spc="-25" dirty="0">
                <a:ea typeface="Times New Roman"/>
                <a:cs typeface="Times New Roman"/>
              </a:rPr>
              <a:t>y</a:t>
            </a:r>
            <a:r>
              <a:rPr lang="en-US" sz="1100" spc="5" dirty="0">
                <a:ea typeface="Times New Roman"/>
                <a:cs typeface="Times New Roman"/>
              </a:rPr>
              <a:t>e</a:t>
            </a:r>
            <a:r>
              <a:rPr lang="en-US" sz="1100" spc="-5" dirty="0">
                <a:ea typeface="Times New Roman"/>
                <a:cs typeface="Times New Roman"/>
              </a:rPr>
              <a:t>a</a:t>
            </a:r>
            <a:r>
              <a:rPr lang="en-US" sz="1100" dirty="0">
                <a:ea typeface="Times New Roman"/>
                <a:cs typeface="Times New Roman"/>
              </a:rPr>
              <a:t>rs l</a:t>
            </a:r>
            <a:r>
              <a:rPr lang="en-US" sz="1100" spc="-5" dirty="0">
                <a:ea typeface="Times New Roman"/>
                <a:cs typeface="Times New Roman"/>
              </a:rPr>
              <a:t>a</a:t>
            </a:r>
            <a:r>
              <a:rPr lang="en-US" sz="1100" spc="10" dirty="0">
                <a:ea typeface="Times New Roman"/>
                <a:cs typeface="Times New Roman"/>
              </a:rPr>
              <a:t>t</a:t>
            </a:r>
            <a:r>
              <a:rPr lang="en-US" sz="1100" spc="-5" dirty="0">
                <a:ea typeface="Times New Roman"/>
                <a:cs typeface="Times New Roman"/>
              </a:rPr>
              <a:t>e</a:t>
            </a:r>
            <a:r>
              <a:rPr lang="en-US" sz="1100" dirty="0">
                <a:ea typeface="Times New Roman"/>
                <a:cs typeface="Times New Roman"/>
              </a:rPr>
              <a:t>r, </a:t>
            </a:r>
            <a:r>
              <a:rPr lang="en-US" sz="1100" spc="5" dirty="0">
                <a:ea typeface="Times New Roman"/>
                <a:cs typeface="Times New Roman"/>
              </a:rPr>
              <a:t>4</a:t>
            </a:r>
            <a:r>
              <a:rPr lang="en-US" sz="1100" dirty="0">
                <a:ea typeface="Times New Roman"/>
                <a:cs typeface="Times New Roman"/>
              </a:rPr>
              <a:t>9 st</a:t>
            </a:r>
            <a:r>
              <a:rPr lang="en-US" sz="1100" spc="-5" dirty="0">
                <a:ea typeface="Times New Roman"/>
                <a:cs typeface="Times New Roman"/>
              </a:rPr>
              <a:t>a</a:t>
            </a:r>
            <a:r>
              <a:rPr lang="en-US" sz="1100" dirty="0">
                <a:ea typeface="Times New Roman"/>
                <a:cs typeface="Times New Roman"/>
              </a:rPr>
              <a:t>tes </a:t>
            </a:r>
            <a:r>
              <a:rPr lang="en-US" sz="1100" spc="-10" dirty="0">
                <a:ea typeface="Times New Roman"/>
                <a:cs typeface="Times New Roman"/>
              </a:rPr>
              <a:t>a</a:t>
            </a:r>
            <a:r>
              <a:rPr lang="en-US" sz="1100" dirty="0">
                <a:ea typeface="Times New Roman"/>
                <a:cs typeface="Times New Roman"/>
              </a:rPr>
              <a:t>nd D.C. h</a:t>
            </a:r>
            <a:r>
              <a:rPr lang="en-US" sz="1100" spc="-5" dirty="0">
                <a:ea typeface="Times New Roman"/>
                <a:cs typeface="Times New Roman"/>
              </a:rPr>
              <a:t>a</a:t>
            </a:r>
            <a:r>
              <a:rPr lang="en-US" sz="1100" dirty="0">
                <a:ea typeface="Times New Roman"/>
                <a:cs typeface="Times New Roman"/>
              </a:rPr>
              <a:t>ve</a:t>
            </a:r>
            <a:r>
              <a:rPr lang="en-US" sz="1100" spc="-5" dirty="0">
                <a:ea typeface="Times New Roman"/>
                <a:cs typeface="Times New Roman"/>
              </a:rPr>
              <a:t> </a:t>
            </a:r>
            <a:r>
              <a:rPr lang="en-US" sz="1100" spc="10" dirty="0">
                <a:ea typeface="Times New Roman"/>
                <a:cs typeface="Times New Roman"/>
              </a:rPr>
              <a:t>p</a:t>
            </a:r>
            <a:r>
              <a:rPr lang="en-US" sz="1100" spc="5" dirty="0">
                <a:ea typeface="Times New Roman"/>
                <a:cs typeface="Times New Roman"/>
              </a:rPr>
              <a:t>a</a:t>
            </a:r>
            <a:r>
              <a:rPr lang="en-US" sz="1100" dirty="0">
                <a:ea typeface="Times New Roman"/>
                <a:cs typeface="Times New Roman"/>
              </a:rPr>
              <a:t>ssed st</a:t>
            </a:r>
            <a:r>
              <a:rPr lang="en-US" sz="1100" spc="-5" dirty="0">
                <a:ea typeface="Times New Roman"/>
                <a:cs typeface="Times New Roman"/>
              </a:rPr>
              <a:t>a</a:t>
            </a:r>
            <a:r>
              <a:rPr lang="en-US" sz="1100" dirty="0">
                <a:ea typeface="Times New Roman"/>
                <a:cs typeface="Times New Roman"/>
              </a:rPr>
              <a:t>tut</a:t>
            </a:r>
            <a:r>
              <a:rPr lang="en-US" sz="1100" spc="-5" dirty="0">
                <a:ea typeface="Times New Roman"/>
                <a:cs typeface="Times New Roman"/>
              </a:rPr>
              <a:t>e</a:t>
            </a:r>
            <a:r>
              <a:rPr lang="en-US" sz="1100" dirty="0">
                <a:ea typeface="Times New Roman"/>
                <a:cs typeface="Times New Roman"/>
              </a:rPr>
              <a:t>s</a:t>
            </a:r>
            <a:r>
              <a:rPr lang="en-US" sz="1100" spc="10" dirty="0">
                <a:ea typeface="Times New Roman"/>
                <a:cs typeface="Times New Roman"/>
              </a:rPr>
              <a:t> </a:t>
            </a:r>
            <a:r>
              <a:rPr lang="en-US" sz="1100" spc="-5" dirty="0">
                <a:ea typeface="Times New Roman"/>
                <a:cs typeface="Times New Roman"/>
              </a:rPr>
              <a:t>e</a:t>
            </a:r>
            <a:r>
              <a:rPr lang="en-US" sz="1100" dirty="0">
                <a:ea typeface="Times New Roman"/>
                <a:cs typeface="Times New Roman"/>
              </a:rPr>
              <a:t>stablishing</a:t>
            </a:r>
            <a:r>
              <a:rPr lang="en-US" sz="1100" spc="5" dirty="0">
                <a:ea typeface="Times New Roman"/>
                <a:cs typeface="Times New Roman"/>
              </a:rPr>
              <a:t> </a:t>
            </a:r>
            <a:r>
              <a:rPr lang="en-US" sz="1100" dirty="0">
                <a:ea typeface="Times New Roman"/>
                <a:cs typeface="Times New Roman"/>
              </a:rPr>
              <a:t>a</a:t>
            </a:r>
            <a:r>
              <a:rPr lang="en-US" sz="1100" spc="-5" dirty="0">
                <a:ea typeface="Times New Roman"/>
                <a:cs typeface="Times New Roman"/>
              </a:rPr>
              <a:t> </a:t>
            </a:r>
            <a:r>
              <a:rPr lang="en-US" sz="1100" dirty="0" smtClean="0">
                <a:ea typeface="Times New Roman"/>
                <a:cs typeface="Times New Roman"/>
              </a:rPr>
              <a:t>PDMP</a:t>
            </a:r>
            <a:r>
              <a:rPr lang="en-US" sz="1100" dirty="0">
                <a:ea typeface="Times New Roman"/>
                <a:cs typeface="Times New Roman"/>
              </a:rPr>
              <a:t>.  As of</a:t>
            </a:r>
            <a:r>
              <a:rPr lang="en-US" sz="1100" spc="-5" dirty="0">
                <a:ea typeface="Times New Roman"/>
                <a:cs typeface="Times New Roman"/>
              </a:rPr>
              <a:t> </a:t>
            </a:r>
            <a:r>
              <a:rPr lang="en-US" sz="1100" dirty="0">
                <a:ea typeface="Times New Roman"/>
                <a:cs typeface="Times New Roman"/>
              </a:rPr>
              <a:t>D</a:t>
            </a:r>
            <a:r>
              <a:rPr lang="en-US" sz="1100" spc="-10" dirty="0">
                <a:ea typeface="Times New Roman"/>
                <a:cs typeface="Times New Roman"/>
              </a:rPr>
              <a:t>e</a:t>
            </a:r>
            <a:r>
              <a:rPr lang="en-US" sz="1100" spc="-5" dirty="0">
                <a:ea typeface="Times New Roman"/>
                <a:cs typeface="Times New Roman"/>
              </a:rPr>
              <a:t>ce</a:t>
            </a:r>
            <a:r>
              <a:rPr lang="en-US" sz="1100" dirty="0">
                <a:ea typeface="Times New Roman"/>
                <a:cs typeface="Times New Roman"/>
              </a:rPr>
              <a:t>m</a:t>
            </a:r>
            <a:r>
              <a:rPr lang="en-US" sz="1100" spc="10" dirty="0">
                <a:ea typeface="Times New Roman"/>
                <a:cs typeface="Times New Roman"/>
              </a:rPr>
              <a:t>b</a:t>
            </a:r>
            <a:r>
              <a:rPr lang="en-US" sz="1100" spc="5" dirty="0">
                <a:ea typeface="Times New Roman"/>
                <a:cs typeface="Times New Roman"/>
              </a:rPr>
              <a:t>e</a:t>
            </a:r>
            <a:r>
              <a:rPr lang="en-US" sz="1100" dirty="0">
                <a:ea typeface="Times New Roman"/>
                <a:cs typeface="Times New Roman"/>
              </a:rPr>
              <a:t>r 20</a:t>
            </a:r>
            <a:r>
              <a:rPr lang="en-US" sz="1100" spc="-5" dirty="0">
                <a:ea typeface="Times New Roman"/>
                <a:cs typeface="Times New Roman"/>
              </a:rPr>
              <a:t>1</a:t>
            </a:r>
            <a:r>
              <a:rPr lang="en-US" sz="1100" spc="5" dirty="0">
                <a:ea typeface="Times New Roman"/>
                <a:cs typeface="Times New Roman"/>
              </a:rPr>
              <a:t>4</a:t>
            </a:r>
            <a:r>
              <a:rPr lang="en-US" sz="1100" dirty="0">
                <a:ea typeface="Times New Roman"/>
                <a:cs typeface="Times New Roman"/>
              </a:rPr>
              <a:t>, 49 pr</a:t>
            </a:r>
            <a:r>
              <a:rPr lang="en-US" sz="1100" spc="5" dirty="0">
                <a:ea typeface="Times New Roman"/>
                <a:cs typeface="Times New Roman"/>
              </a:rPr>
              <a:t>o</a:t>
            </a:r>
            <a:r>
              <a:rPr lang="en-US" sz="1100" spc="-15" dirty="0">
                <a:ea typeface="Times New Roman"/>
                <a:cs typeface="Times New Roman"/>
              </a:rPr>
              <a:t>g</a:t>
            </a:r>
            <a:r>
              <a:rPr lang="en-US" sz="1100" dirty="0">
                <a:ea typeface="Times New Roman"/>
                <a:cs typeface="Times New Roman"/>
              </a:rPr>
              <a:t>r</a:t>
            </a:r>
            <a:r>
              <a:rPr lang="en-US" sz="1100" spc="-10" dirty="0">
                <a:ea typeface="Times New Roman"/>
                <a:cs typeface="Times New Roman"/>
              </a:rPr>
              <a:t>a</a:t>
            </a:r>
            <a:r>
              <a:rPr lang="en-US" sz="1100" dirty="0">
                <a:ea typeface="Times New Roman"/>
                <a:cs typeface="Times New Roman"/>
              </a:rPr>
              <a:t>ms </a:t>
            </a:r>
            <a:r>
              <a:rPr lang="en-US" sz="1100" spc="5" dirty="0">
                <a:ea typeface="Times New Roman"/>
                <a:cs typeface="Times New Roman"/>
              </a:rPr>
              <a:t>a</a:t>
            </a:r>
            <a:r>
              <a:rPr lang="en-US" sz="1100" dirty="0">
                <a:ea typeface="Times New Roman"/>
                <a:cs typeface="Times New Roman"/>
              </a:rPr>
              <a:t>re </a:t>
            </a:r>
            <a:r>
              <a:rPr lang="en-US" sz="1100" spc="-5" dirty="0">
                <a:ea typeface="Times New Roman"/>
                <a:cs typeface="Times New Roman"/>
              </a:rPr>
              <a:t>c</a:t>
            </a:r>
            <a:r>
              <a:rPr lang="en-US" sz="1100" dirty="0">
                <a:ea typeface="Times New Roman"/>
                <a:cs typeface="Times New Roman"/>
              </a:rPr>
              <a:t>oll</a:t>
            </a:r>
            <a:r>
              <a:rPr lang="en-US" sz="1100" spc="-5" dirty="0">
                <a:ea typeface="Times New Roman"/>
                <a:cs typeface="Times New Roman"/>
              </a:rPr>
              <a:t>ec</a:t>
            </a:r>
            <a:r>
              <a:rPr lang="en-US" sz="1100" dirty="0">
                <a:ea typeface="Times New Roman"/>
                <a:cs typeface="Times New Roman"/>
              </a:rPr>
              <a:t>ting pr</a:t>
            </a:r>
            <a:r>
              <a:rPr lang="en-US" sz="1100" spc="-10" dirty="0">
                <a:ea typeface="Times New Roman"/>
                <a:cs typeface="Times New Roman"/>
              </a:rPr>
              <a:t>e</a:t>
            </a:r>
            <a:r>
              <a:rPr lang="en-US" sz="1100" dirty="0">
                <a:ea typeface="Times New Roman"/>
                <a:cs typeface="Times New Roman"/>
              </a:rPr>
              <a:t>s</a:t>
            </a:r>
            <a:r>
              <a:rPr lang="en-US" sz="1100" spc="-5" dirty="0">
                <a:ea typeface="Times New Roman"/>
                <a:cs typeface="Times New Roman"/>
              </a:rPr>
              <a:t>c</a:t>
            </a:r>
            <a:r>
              <a:rPr lang="en-US" sz="1100" dirty="0">
                <a:ea typeface="Times New Roman"/>
                <a:cs typeface="Times New Roman"/>
              </a:rPr>
              <a:t>ription d</a:t>
            </a:r>
            <a:r>
              <a:rPr lang="en-US" sz="1100" spc="-5" dirty="0">
                <a:ea typeface="Times New Roman"/>
                <a:cs typeface="Times New Roman"/>
              </a:rPr>
              <a:t>a</a:t>
            </a:r>
            <a:r>
              <a:rPr lang="en-US" sz="1100" dirty="0">
                <a:ea typeface="Times New Roman"/>
                <a:cs typeface="Times New Roman"/>
              </a:rPr>
              <a:t>ta</a:t>
            </a:r>
            <a:r>
              <a:rPr lang="en-US" sz="1100" spc="5" dirty="0">
                <a:ea typeface="Times New Roman"/>
                <a:cs typeface="Times New Roman"/>
              </a:rPr>
              <a:t> </a:t>
            </a:r>
            <a:r>
              <a:rPr lang="en-US" sz="1100" spc="-5" dirty="0">
                <a:ea typeface="Times New Roman"/>
                <a:cs typeface="Times New Roman"/>
              </a:rPr>
              <a:t>a</a:t>
            </a:r>
            <a:r>
              <a:rPr lang="en-US" sz="1100" dirty="0">
                <a:ea typeface="Times New Roman"/>
                <a:cs typeface="Times New Roman"/>
              </a:rPr>
              <a:t>nd p</a:t>
            </a:r>
            <a:r>
              <a:rPr lang="en-US" sz="1100" spc="-5" dirty="0">
                <a:ea typeface="Times New Roman"/>
                <a:cs typeface="Times New Roman"/>
              </a:rPr>
              <a:t>r</a:t>
            </a:r>
            <a:r>
              <a:rPr lang="en-US" sz="1100" spc="10" dirty="0">
                <a:ea typeface="Times New Roman"/>
                <a:cs typeface="Times New Roman"/>
              </a:rPr>
              <a:t>o</a:t>
            </a:r>
            <a:r>
              <a:rPr lang="en-US" sz="1100" dirty="0">
                <a:ea typeface="Times New Roman"/>
                <a:cs typeface="Times New Roman"/>
              </a:rPr>
              <a:t>viding</a:t>
            </a:r>
            <a:r>
              <a:rPr lang="en-US" sz="1100" spc="-15" dirty="0">
                <a:ea typeface="Times New Roman"/>
                <a:cs typeface="Times New Roman"/>
              </a:rPr>
              <a:t> </a:t>
            </a:r>
            <a:r>
              <a:rPr lang="en-US" sz="1100" spc="-5" dirty="0">
                <a:ea typeface="Times New Roman"/>
                <a:cs typeface="Times New Roman"/>
              </a:rPr>
              <a:t>a</a:t>
            </a:r>
            <a:r>
              <a:rPr lang="en-US" sz="1100" dirty="0">
                <a:ea typeface="Times New Roman"/>
                <a:cs typeface="Times New Roman"/>
              </a:rPr>
              <a:t>uthori</a:t>
            </a:r>
            <a:r>
              <a:rPr lang="en-US" sz="1100" spc="5" dirty="0">
                <a:ea typeface="Times New Roman"/>
                <a:cs typeface="Times New Roman"/>
              </a:rPr>
              <a:t>z</a:t>
            </a:r>
            <a:r>
              <a:rPr lang="en-US" sz="1100" spc="-5" dirty="0">
                <a:ea typeface="Times New Roman"/>
                <a:cs typeface="Times New Roman"/>
              </a:rPr>
              <a:t>e</a:t>
            </a:r>
            <a:r>
              <a:rPr lang="en-US" sz="1100" dirty="0">
                <a:ea typeface="Times New Roman"/>
                <a:cs typeface="Times New Roman"/>
              </a:rPr>
              <a:t>d us</a:t>
            </a:r>
            <a:r>
              <a:rPr lang="en-US" sz="1100" spc="-5" dirty="0">
                <a:ea typeface="Times New Roman"/>
                <a:cs typeface="Times New Roman"/>
              </a:rPr>
              <a:t>e</a:t>
            </a:r>
            <a:r>
              <a:rPr lang="en-US" sz="1100" dirty="0">
                <a:ea typeface="Times New Roman"/>
                <a:cs typeface="Times New Roman"/>
              </a:rPr>
              <a:t>rs</a:t>
            </a:r>
            <a:r>
              <a:rPr lang="en-US" sz="1100" spc="5" dirty="0">
                <a:ea typeface="Times New Roman"/>
                <a:cs typeface="Times New Roman"/>
              </a:rPr>
              <a:t> a</a:t>
            </a:r>
            <a:r>
              <a:rPr lang="en-US" sz="1100" spc="-5" dirty="0">
                <a:ea typeface="Times New Roman"/>
                <a:cs typeface="Times New Roman"/>
              </a:rPr>
              <a:t>cce</a:t>
            </a:r>
            <a:r>
              <a:rPr lang="en-US" sz="1100" dirty="0">
                <a:ea typeface="Times New Roman"/>
                <a:cs typeface="Times New Roman"/>
              </a:rPr>
              <a:t>ss to that info</a:t>
            </a:r>
            <a:r>
              <a:rPr lang="en-US" sz="1100" spc="-5" dirty="0">
                <a:ea typeface="Times New Roman"/>
                <a:cs typeface="Times New Roman"/>
              </a:rPr>
              <a:t>r</a:t>
            </a:r>
            <a:r>
              <a:rPr lang="en-US" sz="1100" dirty="0">
                <a:ea typeface="Times New Roman"/>
                <a:cs typeface="Times New Roman"/>
              </a:rPr>
              <a:t>mation. </a:t>
            </a:r>
            <a:r>
              <a:rPr lang="en-US" sz="1100" spc="30" dirty="0">
                <a:ea typeface="Times New Roman"/>
                <a:cs typeface="Times New Roman"/>
              </a:rPr>
              <a:t> </a:t>
            </a:r>
            <a:r>
              <a:rPr lang="en-US" sz="1100" dirty="0">
                <a:ea typeface="Times New Roman"/>
                <a:cs typeface="Times New Roman"/>
              </a:rPr>
              <a:t>The</a:t>
            </a:r>
            <a:r>
              <a:rPr lang="en-US" sz="1100" spc="-10" dirty="0">
                <a:ea typeface="Times New Roman"/>
                <a:cs typeface="Times New Roman"/>
              </a:rPr>
              <a:t> </a:t>
            </a:r>
            <a:r>
              <a:rPr lang="en-US" sz="1100" dirty="0">
                <a:ea typeface="Times New Roman"/>
                <a:cs typeface="Times New Roman"/>
              </a:rPr>
              <a:t>Distri</a:t>
            </a:r>
            <a:r>
              <a:rPr lang="en-US" sz="1100" spc="-10" dirty="0">
                <a:ea typeface="Times New Roman"/>
                <a:cs typeface="Times New Roman"/>
              </a:rPr>
              <a:t>c</a:t>
            </a:r>
            <a:r>
              <a:rPr lang="en-US" sz="1100" dirty="0">
                <a:ea typeface="Times New Roman"/>
                <a:cs typeface="Times New Roman"/>
              </a:rPr>
              <a:t>t of Columbia</a:t>
            </a:r>
            <a:r>
              <a:rPr lang="en-US" sz="1100" spc="-5" dirty="0">
                <a:ea typeface="Times New Roman"/>
                <a:cs typeface="Times New Roman"/>
              </a:rPr>
              <a:t> </a:t>
            </a:r>
            <a:r>
              <a:rPr lang="en-US" sz="1100" dirty="0">
                <a:ea typeface="Times New Roman"/>
                <a:cs typeface="Times New Roman"/>
              </a:rPr>
              <a:t>is in the p</a:t>
            </a:r>
            <a:r>
              <a:rPr lang="en-US" sz="1100" spc="-10" dirty="0">
                <a:ea typeface="Times New Roman"/>
                <a:cs typeface="Times New Roman"/>
              </a:rPr>
              <a:t>r</a:t>
            </a:r>
            <a:r>
              <a:rPr lang="en-US" sz="1100" dirty="0">
                <a:ea typeface="Times New Roman"/>
                <a:cs typeface="Times New Roman"/>
              </a:rPr>
              <a:t>o</a:t>
            </a:r>
            <a:r>
              <a:rPr lang="en-US" sz="1100" spc="-5" dirty="0">
                <a:ea typeface="Times New Roman"/>
                <a:cs typeface="Times New Roman"/>
              </a:rPr>
              <a:t>ce</a:t>
            </a:r>
            <a:r>
              <a:rPr lang="en-US" sz="1100" dirty="0">
                <a:ea typeface="Times New Roman"/>
                <a:cs typeface="Times New Roman"/>
              </a:rPr>
              <a:t>ss of</a:t>
            </a:r>
            <a:r>
              <a:rPr lang="en-US" sz="1100" spc="5" dirty="0">
                <a:ea typeface="Times New Roman"/>
                <a:cs typeface="Times New Roman"/>
              </a:rPr>
              <a:t> </a:t>
            </a:r>
            <a:r>
              <a:rPr lang="en-US" sz="1100" spc="-5" dirty="0">
                <a:ea typeface="Times New Roman"/>
                <a:cs typeface="Times New Roman"/>
              </a:rPr>
              <a:t>a</a:t>
            </a:r>
            <a:r>
              <a:rPr lang="en-US" sz="1100" dirty="0">
                <a:ea typeface="Times New Roman"/>
                <a:cs typeface="Times New Roman"/>
              </a:rPr>
              <a:t>d</a:t>
            </a:r>
            <a:r>
              <a:rPr lang="en-US" sz="1100" spc="10" dirty="0">
                <a:ea typeface="Times New Roman"/>
                <a:cs typeface="Times New Roman"/>
              </a:rPr>
              <a:t>o</a:t>
            </a:r>
            <a:r>
              <a:rPr lang="en-US" sz="1100" dirty="0">
                <a:ea typeface="Times New Roman"/>
                <a:cs typeface="Times New Roman"/>
              </a:rPr>
              <a:t>pting re</a:t>
            </a:r>
            <a:r>
              <a:rPr lang="en-US" sz="1100" spc="-15" dirty="0">
                <a:ea typeface="Times New Roman"/>
                <a:cs typeface="Times New Roman"/>
              </a:rPr>
              <a:t>g</a:t>
            </a:r>
            <a:r>
              <a:rPr lang="en-US" sz="1100" dirty="0">
                <a:ea typeface="Times New Roman"/>
                <a:cs typeface="Times New Roman"/>
              </a:rPr>
              <a:t>ulat</a:t>
            </a:r>
            <a:r>
              <a:rPr lang="en-US" sz="1100" spc="5" dirty="0">
                <a:ea typeface="Times New Roman"/>
                <a:cs typeface="Times New Roman"/>
              </a:rPr>
              <a:t>i</a:t>
            </a:r>
            <a:r>
              <a:rPr lang="en-US" sz="1100" dirty="0">
                <a:ea typeface="Times New Roman"/>
                <a:cs typeface="Times New Roman"/>
              </a:rPr>
              <a:t>ons, </a:t>
            </a:r>
            <a:r>
              <a:rPr lang="en-US" sz="1100" spc="-5" dirty="0">
                <a:ea typeface="Times New Roman"/>
                <a:cs typeface="Times New Roman"/>
              </a:rPr>
              <a:t>a</a:t>
            </a:r>
            <a:r>
              <a:rPr lang="en-US" sz="1100" dirty="0">
                <a:ea typeface="Times New Roman"/>
                <a:cs typeface="Times New Roman"/>
              </a:rPr>
              <a:t>nd Missouri h</a:t>
            </a:r>
            <a:r>
              <a:rPr lang="en-US" sz="1100" spc="-5" dirty="0">
                <a:ea typeface="Times New Roman"/>
                <a:cs typeface="Times New Roman"/>
              </a:rPr>
              <a:t>a</a:t>
            </a:r>
            <a:r>
              <a:rPr lang="en-US" sz="1100" dirty="0">
                <a:ea typeface="Times New Roman"/>
                <a:cs typeface="Times New Roman"/>
              </a:rPr>
              <a:t>s sev</a:t>
            </a:r>
            <a:r>
              <a:rPr lang="en-US" sz="1100" spc="-10" dirty="0">
                <a:ea typeface="Times New Roman"/>
                <a:cs typeface="Times New Roman"/>
              </a:rPr>
              <a:t>e</a:t>
            </a:r>
            <a:r>
              <a:rPr lang="en-US" sz="1100" spc="5" dirty="0">
                <a:ea typeface="Times New Roman"/>
                <a:cs typeface="Times New Roman"/>
              </a:rPr>
              <a:t>r</a:t>
            </a:r>
            <a:r>
              <a:rPr lang="en-US" sz="1100" spc="-5" dirty="0">
                <a:ea typeface="Times New Roman"/>
                <a:cs typeface="Times New Roman"/>
              </a:rPr>
              <a:t>a</a:t>
            </a:r>
            <a:r>
              <a:rPr lang="en-US" sz="1100" dirty="0">
                <a:ea typeface="Times New Roman"/>
                <a:cs typeface="Times New Roman"/>
              </a:rPr>
              <a:t>l bills p</a:t>
            </a:r>
            <a:r>
              <a:rPr lang="en-US" sz="1100" spc="-5" dirty="0">
                <a:ea typeface="Times New Roman"/>
                <a:cs typeface="Times New Roman"/>
              </a:rPr>
              <a:t>e</a:t>
            </a:r>
            <a:r>
              <a:rPr lang="en-US" sz="1100" dirty="0">
                <a:ea typeface="Times New Roman"/>
                <a:cs typeface="Times New Roman"/>
              </a:rPr>
              <a:t>nding in the st</a:t>
            </a:r>
            <a:r>
              <a:rPr lang="en-US" sz="1100" spc="-5" dirty="0">
                <a:ea typeface="Times New Roman"/>
                <a:cs typeface="Times New Roman"/>
              </a:rPr>
              <a:t>a</a:t>
            </a:r>
            <a:r>
              <a:rPr lang="en-US" sz="1100" dirty="0">
                <a:ea typeface="Times New Roman"/>
                <a:cs typeface="Times New Roman"/>
              </a:rPr>
              <a:t>te l</a:t>
            </a:r>
            <a:r>
              <a:rPr lang="en-US" sz="1100" spc="-5" dirty="0">
                <a:ea typeface="Times New Roman"/>
                <a:cs typeface="Times New Roman"/>
              </a:rPr>
              <a:t>e</a:t>
            </a:r>
            <a:r>
              <a:rPr lang="en-US" sz="1100" spc="-15" dirty="0">
                <a:ea typeface="Times New Roman"/>
                <a:cs typeface="Times New Roman"/>
              </a:rPr>
              <a:t>g</a:t>
            </a:r>
            <a:r>
              <a:rPr lang="en-US" sz="1100" dirty="0">
                <a:ea typeface="Times New Roman"/>
                <a:cs typeface="Times New Roman"/>
              </a:rPr>
              <a:t>isl</a:t>
            </a:r>
            <a:r>
              <a:rPr lang="en-US" sz="1100" spc="-5" dirty="0">
                <a:ea typeface="Times New Roman"/>
                <a:cs typeface="Times New Roman"/>
              </a:rPr>
              <a:t>a</a:t>
            </a:r>
            <a:r>
              <a:rPr lang="en-US" sz="1100" dirty="0">
                <a:ea typeface="Times New Roman"/>
                <a:cs typeface="Times New Roman"/>
              </a:rPr>
              <a:t>tu</a:t>
            </a:r>
            <a:r>
              <a:rPr lang="en-US" sz="1100" spc="5" dirty="0">
                <a:ea typeface="Times New Roman"/>
                <a:cs typeface="Times New Roman"/>
              </a:rPr>
              <a:t>r</a:t>
            </a:r>
            <a:r>
              <a:rPr lang="en-US" sz="1100" dirty="0">
                <a:ea typeface="Times New Roman"/>
                <a:cs typeface="Times New Roman"/>
              </a:rPr>
              <a:t>e</a:t>
            </a:r>
            <a:r>
              <a:rPr lang="en-US" sz="1100" spc="-5" dirty="0">
                <a:ea typeface="Times New Roman"/>
                <a:cs typeface="Times New Roman"/>
              </a:rPr>
              <a:t> </a:t>
            </a:r>
            <a:r>
              <a:rPr lang="en-US" sz="1100" dirty="0">
                <a:ea typeface="Times New Roman"/>
                <a:cs typeface="Times New Roman"/>
              </a:rPr>
              <a:t>t</a:t>
            </a:r>
            <a:r>
              <a:rPr lang="en-US" sz="1100" spc="10" dirty="0">
                <a:ea typeface="Times New Roman"/>
                <a:cs typeface="Times New Roman"/>
              </a:rPr>
              <a:t>h</a:t>
            </a:r>
            <a:r>
              <a:rPr lang="en-US" sz="1100" spc="-5" dirty="0">
                <a:ea typeface="Times New Roman"/>
                <a:cs typeface="Times New Roman"/>
              </a:rPr>
              <a:t>a</a:t>
            </a:r>
            <a:r>
              <a:rPr lang="en-US" sz="1100" dirty="0">
                <a:ea typeface="Times New Roman"/>
                <a:cs typeface="Times New Roman"/>
              </a:rPr>
              <a:t>t would en</a:t>
            </a:r>
            <a:r>
              <a:rPr lang="en-US" sz="1100" spc="-10" dirty="0">
                <a:ea typeface="Times New Roman"/>
                <a:cs typeface="Times New Roman"/>
              </a:rPr>
              <a:t>a</a:t>
            </a:r>
            <a:r>
              <a:rPr lang="en-US" sz="1100" spc="-5" dirty="0">
                <a:ea typeface="Times New Roman"/>
                <a:cs typeface="Times New Roman"/>
              </a:rPr>
              <a:t>c</a:t>
            </a:r>
            <a:r>
              <a:rPr lang="en-US" sz="1100" dirty="0">
                <a:ea typeface="Times New Roman"/>
                <a:cs typeface="Times New Roman"/>
              </a:rPr>
              <a:t>t</a:t>
            </a:r>
            <a:r>
              <a:rPr lang="en-US" sz="1100" spc="10" dirty="0">
                <a:ea typeface="Times New Roman"/>
                <a:cs typeface="Times New Roman"/>
              </a:rPr>
              <a:t> </a:t>
            </a:r>
            <a:r>
              <a:rPr lang="en-US" sz="1100" dirty="0">
                <a:ea typeface="Times New Roman"/>
                <a:cs typeface="Times New Roman"/>
              </a:rPr>
              <a:t>a</a:t>
            </a:r>
            <a:r>
              <a:rPr lang="en-US" sz="1100" spc="-5" dirty="0">
                <a:ea typeface="Times New Roman"/>
                <a:cs typeface="Times New Roman"/>
              </a:rPr>
              <a:t> </a:t>
            </a:r>
            <a:r>
              <a:rPr lang="en-US" sz="1100" dirty="0" smtClean="0">
                <a:ea typeface="Times New Roman"/>
                <a:cs typeface="Times New Roman"/>
              </a:rPr>
              <a:t>PDMP</a:t>
            </a:r>
            <a:r>
              <a:rPr lang="en-US" sz="1100" dirty="0">
                <a:ea typeface="Times New Roman"/>
                <a:cs typeface="Times New Roman"/>
              </a:rPr>
              <a:t>.</a:t>
            </a:r>
          </a:p>
          <a:p>
            <a:endParaRPr lang="en-US" dirty="0"/>
          </a:p>
        </p:txBody>
      </p:sp>
      <p:sp>
        <p:nvSpPr>
          <p:cNvPr id="10" name="Rectangle 8"/>
          <p:cNvSpPr>
            <a:spLocks noChangeArrowheads="1"/>
          </p:cNvSpPr>
          <p:nvPr/>
        </p:nvSpPr>
        <p:spPr bwMode="auto">
          <a:xfrm>
            <a:off x="152400" y="51339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en-US" altLang="en-US"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Title 10"/>
          <p:cNvSpPr>
            <a:spLocks noGrp="1"/>
          </p:cNvSpPr>
          <p:nvPr>
            <p:ph type="title"/>
          </p:nvPr>
        </p:nvSpPr>
        <p:spPr/>
        <p:txBody>
          <a:bodyPr/>
          <a:lstStyle/>
          <a:p>
            <a:r>
              <a:rPr lang="en-US" sz="3200" dirty="0" smtClean="0"/>
              <a:t>Prescription Drug Monitoring Program</a:t>
            </a:r>
            <a:endParaRPr lang="en-US" sz="3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1125" y="1905000"/>
            <a:ext cx="7458075" cy="4437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2565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Prescription Drug Monitoring Program</a:t>
            </a:r>
            <a:endParaRPr lang="en-US" sz="3200" dirty="0"/>
          </a:p>
        </p:txBody>
      </p:sp>
      <p:sp>
        <p:nvSpPr>
          <p:cNvPr id="5" name="TextBox 4"/>
          <p:cNvSpPr txBox="1"/>
          <p:nvPr/>
        </p:nvSpPr>
        <p:spPr>
          <a:xfrm>
            <a:off x="381000" y="1143000"/>
            <a:ext cx="8305800" cy="830997"/>
          </a:xfrm>
          <a:prstGeom prst="rect">
            <a:avLst/>
          </a:prstGeom>
          <a:noFill/>
        </p:spPr>
        <p:txBody>
          <a:bodyPr wrap="square" rtlCol="0">
            <a:spAutoFit/>
          </a:bodyPr>
          <a:lstStyle/>
          <a:p>
            <a:r>
              <a:rPr lang="en-US" sz="1200" b="1" dirty="0"/>
              <a:t>INTERSTATE SHARING OF PRESCRIPTION MONITORING PROGRAM </a:t>
            </a:r>
            <a:r>
              <a:rPr lang="en-US" sz="1200" b="1" dirty="0" smtClean="0"/>
              <a:t>DATA</a:t>
            </a:r>
          </a:p>
          <a:p>
            <a:endParaRPr lang="en-US" sz="1200" dirty="0"/>
          </a:p>
          <a:p>
            <a:r>
              <a:rPr lang="en-US" sz="1200" dirty="0" smtClean="0"/>
              <a:t>¹ Oregon will allow direct access to the PDMP to practitioners in CA, ID and WA. </a:t>
            </a:r>
          </a:p>
          <a:p>
            <a:r>
              <a:rPr lang="en-US" sz="1200" dirty="0" smtClean="0"/>
              <a:t>² Pennsylvania provision went into effect June 30, 2015.</a:t>
            </a:r>
            <a:endParaRPr lang="en-US" sz="1200" dirty="0"/>
          </a:p>
        </p:txBody>
      </p:sp>
      <p:pic>
        <p:nvPicPr>
          <p:cNvPr id="18" name="Picture 17"/>
          <p:cNvPicPr>
            <a:picLocks noChangeAspect="1"/>
          </p:cNvPicPr>
          <p:nvPr/>
        </p:nvPicPr>
        <p:blipFill>
          <a:blip r:embed="rId3"/>
          <a:stretch>
            <a:fillRect/>
          </a:stretch>
        </p:blipFill>
        <p:spPr>
          <a:xfrm>
            <a:off x="328706" y="2133600"/>
            <a:ext cx="8153400" cy="3933825"/>
          </a:xfrm>
          <a:prstGeom prst="rect">
            <a:avLst/>
          </a:prstGeom>
        </p:spPr>
      </p:pic>
    </p:spTree>
    <p:extLst>
      <p:ext uri="{BB962C8B-B14F-4D97-AF65-F5344CB8AC3E}">
        <p14:creationId xmlns:p14="http://schemas.microsoft.com/office/powerpoint/2010/main" val="1306950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Prescription Drug Monitoring Program</a:t>
            </a:r>
            <a:endParaRPr lang="en-US" sz="3200" dirty="0"/>
          </a:p>
        </p:txBody>
      </p:sp>
      <p:sp>
        <p:nvSpPr>
          <p:cNvPr id="4" name="Text Placeholder 3"/>
          <p:cNvSpPr>
            <a:spLocks noGrp="1"/>
          </p:cNvSpPr>
          <p:nvPr>
            <p:ph type="body" idx="1"/>
          </p:nvPr>
        </p:nvSpPr>
        <p:spPr>
          <a:xfrm>
            <a:off x="457200" y="1143000"/>
            <a:ext cx="4040188" cy="639762"/>
          </a:xfrm>
        </p:spPr>
        <p:txBody>
          <a:bodyPr/>
          <a:lstStyle/>
          <a:p>
            <a:r>
              <a:rPr lang="en-US" dirty="0" smtClean="0"/>
              <a:t>Current </a:t>
            </a:r>
            <a:endParaRPr lang="en-US" dirty="0"/>
          </a:p>
        </p:txBody>
      </p:sp>
      <p:sp>
        <p:nvSpPr>
          <p:cNvPr id="3" name="Content Placeholder 2"/>
          <p:cNvSpPr>
            <a:spLocks noGrp="1"/>
          </p:cNvSpPr>
          <p:nvPr>
            <p:ph sz="half" idx="2"/>
          </p:nvPr>
        </p:nvSpPr>
        <p:spPr>
          <a:xfrm>
            <a:off x="304800" y="1782762"/>
            <a:ext cx="4192588" cy="4618038"/>
          </a:xfrm>
        </p:spPr>
        <p:txBody>
          <a:bodyPr/>
          <a:lstStyle/>
          <a:p>
            <a:pPr lvl="1"/>
            <a:r>
              <a:rPr lang="en-US" sz="1600" dirty="0" smtClean="0"/>
              <a:t>Pennsylvania has a </a:t>
            </a:r>
            <a:r>
              <a:rPr lang="en-US" sz="1600" dirty="0"/>
              <a:t>p</a:t>
            </a:r>
            <a:r>
              <a:rPr lang="en-US" sz="1600" dirty="0" smtClean="0"/>
              <a:t>rescription monitoring system in the Office of Attorney General.</a:t>
            </a:r>
          </a:p>
          <a:p>
            <a:pPr lvl="1"/>
            <a:r>
              <a:rPr lang="en-US" sz="1600" dirty="0" smtClean="0"/>
              <a:t>It collects only Schedule II drug information.</a:t>
            </a:r>
          </a:p>
          <a:p>
            <a:pPr lvl="1"/>
            <a:r>
              <a:rPr lang="en-US" sz="1600" dirty="0"/>
              <a:t>P</a:t>
            </a:r>
            <a:r>
              <a:rPr lang="en-US" sz="1600" dirty="0" smtClean="0"/>
              <a:t>harmacies are only required to report their dispensations monthly.</a:t>
            </a:r>
          </a:p>
          <a:p>
            <a:pPr lvl="1"/>
            <a:r>
              <a:rPr lang="en-US" sz="1600" dirty="0" smtClean="0"/>
              <a:t>Prescribers and medical professional do not have access to the current monitoring system.</a:t>
            </a:r>
          </a:p>
          <a:p>
            <a:pPr marL="0" indent="0">
              <a:buNone/>
            </a:pPr>
            <a:r>
              <a:rPr lang="en-US" sz="1800" dirty="0" smtClean="0"/>
              <a:t> </a:t>
            </a:r>
          </a:p>
        </p:txBody>
      </p:sp>
      <p:sp>
        <p:nvSpPr>
          <p:cNvPr id="5" name="Text Placeholder 4"/>
          <p:cNvSpPr>
            <a:spLocks noGrp="1"/>
          </p:cNvSpPr>
          <p:nvPr>
            <p:ph type="body" sz="quarter" idx="3"/>
          </p:nvPr>
        </p:nvSpPr>
        <p:spPr>
          <a:xfrm>
            <a:off x="4645025" y="1143000"/>
            <a:ext cx="4041775" cy="639762"/>
          </a:xfrm>
        </p:spPr>
        <p:txBody>
          <a:bodyPr/>
          <a:lstStyle/>
          <a:p>
            <a:r>
              <a:rPr lang="en-US" dirty="0" smtClean="0"/>
              <a:t>New</a:t>
            </a:r>
            <a:endParaRPr lang="en-US" dirty="0"/>
          </a:p>
        </p:txBody>
      </p:sp>
      <p:sp>
        <p:nvSpPr>
          <p:cNvPr id="8" name="Content Placeholder 2"/>
          <p:cNvSpPr>
            <a:spLocks noGrp="1"/>
          </p:cNvSpPr>
          <p:nvPr>
            <p:ph sz="half" idx="2"/>
          </p:nvPr>
        </p:nvSpPr>
        <p:spPr>
          <a:xfrm>
            <a:off x="4567727" y="1782762"/>
            <a:ext cx="4343400" cy="4389438"/>
          </a:xfrm>
        </p:spPr>
        <p:txBody>
          <a:bodyPr/>
          <a:lstStyle/>
          <a:p>
            <a:pPr lvl="1"/>
            <a:r>
              <a:rPr lang="en-US" sz="1600" dirty="0" smtClean="0"/>
              <a:t>Pennsylvania is transitioning from the current </a:t>
            </a:r>
            <a:r>
              <a:rPr lang="en-US" sz="1600" dirty="0"/>
              <a:t>p</a:t>
            </a:r>
            <a:r>
              <a:rPr lang="en-US" sz="1600" dirty="0" smtClean="0"/>
              <a:t>rescription monitoring system managed by the Office of Attorney General to the Department of Health in the Prescription Drug Monitoring Program office.</a:t>
            </a:r>
          </a:p>
          <a:p>
            <a:pPr lvl="1"/>
            <a:r>
              <a:rPr lang="en-US" sz="1600" dirty="0" smtClean="0"/>
              <a:t>It collects Schedule II-V controlled substances data.</a:t>
            </a:r>
          </a:p>
          <a:p>
            <a:pPr lvl="1"/>
            <a:r>
              <a:rPr lang="en-US" sz="1600" dirty="0" smtClean="0"/>
              <a:t>Dispensers are required to submit prescription data within 72 hours of dispensing the controlled substance.</a:t>
            </a:r>
          </a:p>
          <a:p>
            <a:pPr lvl="1"/>
            <a:r>
              <a:rPr lang="en-US" sz="1600" dirty="0" smtClean="0"/>
              <a:t>Prescribers and medical professionals can have access to the database. They can assign delegates.</a:t>
            </a:r>
          </a:p>
          <a:p>
            <a:pPr lvl="1"/>
            <a:endParaRPr lang="en-US" sz="1800" dirty="0" smtClean="0"/>
          </a:p>
          <a:p>
            <a:pPr lvl="1"/>
            <a:endParaRPr lang="en-US" sz="1600" dirty="0" smtClean="0"/>
          </a:p>
        </p:txBody>
      </p:sp>
    </p:spTree>
    <p:extLst>
      <p:ext uri="{BB962C8B-B14F-4D97-AF65-F5344CB8AC3E}">
        <p14:creationId xmlns:p14="http://schemas.microsoft.com/office/powerpoint/2010/main" val="2647318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Requirements: Dispensers</a:t>
            </a:r>
            <a:endParaRPr lang="en-US" sz="3200" dirty="0"/>
          </a:p>
        </p:txBody>
      </p:sp>
      <p:sp>
        <p:nvSpPr>
          <p:cNvPr id="3" name="Content Placeholder 2"/>
          <p:cNvSpPr>
            <a:spLocks noGrp="1"/>
          </p:cNvSpPr>
          <p:nvPr>
            <p:ph idx="1"/>
          </p:nvPr>
        </p:nvSpPr>
        <p:spPr>
          <a:xfrm>
            <a:off x="26894" y="1143001"/>
            <a:ext cx="8229600" cy="4571999"/>
          </a:xfrm>
        </p:spPr>
        <p:txBody>
          <a:bodyPr/>
          <a:lstStyle/>
          <a:p>
            <a:pPr lvl="1"/>
            <a:r>
              <a:rPr lang="en-US" sz="2400" dirty="0" smtClean="0"/>
              <a:t>Requirements:</a:t>
            </a:r>
          </a:p>
          <a:p>
            <a:pPr lvl="2">
              <a:buFont typeface="Arial" panose="020B0604020202020204" pitchFamily="34" charset="0"/>
              <a:buChar char="•"/>
            </a:pPr>
            <a:r>
              <a:rPr lang="en-US" sz="2000" dirty="0" smtClean="0"/>
              <a:t>Dispensers and pharmacies:</a:t>
            </a:r>
          </a:p>
          <a:p>
            <a:pPr lvl="3">
              <a:buFont typeface="Courier New" panose="02070309020205020404" pitchFamily="49" charset="0"/>
              <a:buChar char="o"/>
            </a:pPr>
            <a:r>
              <a:rPr lang="en-US" sz="1800" dirty="0" smtClean="0"/>
              <a:t>Must electronically submit information to the system for each controlled substance dispensed</a:t>
            </a:r>
          </a:p>
          <a:p>
            <a:pPr lvl="4">
              <a:buFont typeface="Wingdings" panose="05000000000000000000" pitchFamily="2" charset="2"/>
              <a:buChar char="§"/>
            </a:pPr>
            <a:r>
              <a:rPr lang="en-US" sz="1800" dirty="0" smtClean="0"/>
              <a:t>Name of prescriber</a:t>
            </a:r>
          </a:p>
          <a:p>
            <a:pPr lvl="4">
              <a:buFont typeface="Wingdings" panose="05000000000000000000" pitchFamily="2" charset="2"/>
              <a:buChar char="§"/>
            </a:pPr>
            <a:r>
              <a:rPr lang="en-US" sz="1800" dirty="0" smtClean="0"/>
              <a:t>Prescriber’s DEA number</a:t>
            </a:r>
          </a:p>
          <a:p>
            <a:pPr lvl="4">
              <a:buFont typeface="Wingdings" panose="05000000000000000000" pitchFamily="2" charset="2"/>
              <a:buChar char="§"/>
            </a:pPr>
            <a:r>
              <a:rPr lang="en-US" sz="1800" dirty="0" smtClean="0"/>
              <a:t>Date prescription written</a:t>
            </a:r>
          </a:p>
          <a:p>
            <a:pPr lvl="4">
              <a:buFont typeface="Wingdings" panose="05000000000000000000" pitchFamily="2" charset="2"/>
              <a:buChar char="§"/>
            </a:pPr>
            <a:r>
              <a:rPr lang="en-US" sz="1800" dirty="0" smtClean="0"/>
              <a:t>Date prescription dispensed</a:t>
            </a:r>
          </a:p>
          <a:p>
            <a:pPr lvl="4">
              <a:buFont typeface="Wingdings" panose="05000000000000000000" pitchFamily="2" charset="2"/>
              <a:buChar char="§"/>
            </a:pPr>
            <a:r>
              <a:rPr lang="en-US" sz="1800" dirty="0" smtClean="0"/>
              <a:t>Name, DOB, gender and address of person receiving the prescription</a:t>
            </a:r>
          </a:p>
          <a:p>
            <a:pPr lvl="4">
              <a:buFont typeface="Wingdings" panose="05000000000000000000" pitchFamily="2" charset="2"/>
              <a:buChar char="§"/>
            </a:pPr>
            <a:r>
              <a:rPr lang="en-US" sz="1800" dirty="0" smtClean="0"/>
              <a:t>National Drug Code</a:t>
            </a:r>
          </a:p>
          <a:p>
            <a:pPr lvl="4">
              <a:buFont typeface="Wingdings" panose="05000000000000000000" pitchFamily="2" charset="2"/>
              <a:buChar char="§"/>
            </a:pPr>
            <a:r>
              <a:rPr lang="en-US" sz="1800" dirty="0" smtClean="0"/>
              <a:t>Quantity and days’ supply</a:t>
            </a:r>
          </a:p>
          <a:p>
            <a:pPr lvl="4">
              <a:buFont typeface="Wingdings" panose="05000000000000000000" pitchFamily="2" charset="2"/>
              <a:buChar char="§"/>
            </a:pPr>
            <a:r>
              <a:rPr lang="en-US" sz="1800" dirty="0"/>
              <a:t>DEA registration number and National Provider Identifier of </a:t>
            </a:r>
            <a:r>
              <a:rPr lang="en-US" sz="1800" dirty="0" smtClean="0"/>
              <a:t>dispenser</a:t>
            </a:r>
            <a:endParaRPr lang="en-US" sz="1800" dirty="0"/>
          </a:p>
          <a:p>
            <a:pPr lvl="4">
              <a:buFont typeface="Wingdings" panose="05000000000000000000" pitchFamily="2" charset="2"/>
              <a:buChar char="§"/>
            </a:pPr>
            <a:r>
              <a:rPr lang="en-US" sz="1800" dirty="0"/>
              <a:t>Method of payment for the prescription</a:t>
            </a:r>
          </a:p>
          <a:p>
            <a:pPr lvl="4">
              <a:buFont typeface="Courier New" panose="02070309020205020404" pitchFamily="49" charset="0"/>
              <a:buChar char="o"/>
            </a:pPr>
            <a:endParaRPr lang="en-US" sz="1800" dirty="0" smtClean="0"/>
          </a:p>
          <a:p>
            <a:pPr lvl="4">
              <a:buFont typeface="Courier New" panose="02070309020205020404" pitchFamily="49" charset="0"/>
              <a:buChar char="o"/>
            </a:pPr>
            <a:endParaRPr lang="en-US" sz="1800" dirty="0" smtClean="0"/>
          </a:p>
          <a:p>
            <a:pPr lvl="4">
              <a:buFont typeface="Courier New" panose="02070309020205020404" pitchFamily="49" charset="0"/>
              <a:buChar char="o"/>
            </a:pPr>
            <a:endParaRPr lang="en-US" sz="1800" dirty="0"/>
          </a:p>
          <a:p>
            <a:pPr lvl="2"/>
            <a:endParaRPr lang="en-US" sz="2000" dirty="0"/>
          </a:p>
        </p:txBody>
      </p:sp>
    </p:spTree>
    <p:extLst>
      <p:ext uri="{BB962C8B-B14F-4D97-AF65-F5344CB8AC3E}">
        <p14:creationId xmlns:p14="http://schemas.microsoft.com/office/powerpoint/2010/main" val="255127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Requirements: Prescribers</a:t>
            </a:r>
            <a:endParaRPr lang="en-US" sz="3200" dirty="0"/>
          </a:p>
        </p:txBody>
      </p:sp>
      <p:sp>
        <p:nvSpPr>
          <p:cNvPr id="3" name="Content Placeholder 2"/>
          <p:cNvSpPr>
            <a:spLocks noGrp="1"/>
          </p:cNvSpPr>
          <p:nvPr>
            <p:ph idx="1"/>
          </p:nvPr>
        </p:nvSpPr>
        <p:spPr>
          <a:xfrm>
            <a:off x="-152400" y="1447800"/>
            <a:ext cx="8763000" cy="4419601"/>
          </a:xfrm>
        </p:spPr>
        <p:txBody>
          <a:bodyPr/>
          <a:lstStyle/>
          <a:p>
            <a:pPr lvl="2"/>
            <a:r>
              <a:rPr lang="en-US" dirty="0"/>
              <a:t>Prescribers:</a:t>
            </a:r>
          </a:p>
          <a:p>
            <a:pPr lvl="3">
              <a:buFont typeface="Arial" panose="020B0604020202020204" pitchFamily="34" charset="0"/>
              <a:buChar char="•"/>
            </a:pPr>
            <a:r>
              <a:rPr lang="en-US" dirty="0"/>
              <a:t>Must query the system:</a:t>
            </a:r>
          </a:p>
          <a:p>
            <a:pPr lvl="4">
              <a:buFont typeface="Courier New" panose="02070309020205020404" pitchFamily="49" charset="0"/>
              <a:buChar char="o"/>
            </a:pPr>
            <a:r>
              <a:rPr lang="en-US" dirty="0"/>
              <a:t>For each patient the first time a patient is prescribed a controlled substance by the prescriber</a:t>
            </a:r>
          </a:p>
          <a:p>
            <a:pPr lvl="4">
              <a:buFont typeface="Courier New" panose="02070309020205020404" pitchFamily="49" charset="0"/>
              <a:buChar char="o"/>
            </a:pPr>
            <a:r>
              <a:rPr lang="en-US" dirty="0"/>
              <a:t>If a prescriber believes the patient may be abusing or </a:t>
            </a:r>
            <a:r>
              <a:rPr lang="en-US" dirty="0" smtClean="0"/>
              <a:t>diverting</a:t>
            </a:r>
          </a:p>
          <a:p>
            <a:pPr lvl="4">
              <a:buFont typeface="Courier New" panose="02070309020205020404" pitchFamily="49" charset="0"/>
              <a:buChar char="o"/>
            </a:pPr>
            <a:r>
              <a:rPr lang="en-US" dirty="0"/>
              <a:t>Must indicate the information obtained from the system in the patient’s record if the patient is a new patient or if it is determined that the drug should not be prescribed based upon information from the system</a:t>
            </a:r>
          </a:p>
          <a:p>
            <a:endParaRPr lang="en-US" dirty="0"/>
          </a:p>
        </p:txBody>
      </p:sp>
    </p:spTree>
    <p:extLst>
      <p:ext uri="{BB962C8B-B14F-4D97-AF65-F5344CB8AC3E}">
        <p14:creationId xmlns:p14="http://schemas.microsoft.com/office/powerpoint/2010/main" val="2233391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DOH_Master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1E0D29D048534184F2CA21BB8C066E" ma:contentTypeVersion="" ma:contentTypeDescription="Create a new document." ma:contentTypeScope="" ma:versionID="9a658f68a4bff45b3d2e341711169e15">
  <xsd:schema xmlns:xsd="http://www.w3.org/2001/XMLSchema" xmlns:xs="http://www.w3.org/2001/XMLSchema" xmlns:p="http://schemas.microsoft.com/office/2006/metadata/properties" xmlns:ns2="d8dbb00a-7adf-45e0-8ad9-4757c742f8ad" targetNamespace="http://schemas.microsoft.com/office/2006/metadata/properties" ma:root="true" ma:fieldsID="cfdd270021fe6e8854915603dba7dea4" ns2:_="">
    <xsd:import namespace="d8dbb00a-7adf-45e0-8ad9-4757c742f8ad"/>
    <xsd:element name="properties">
      <xsd:complexType>
        <xsd:sequence>
          <xsd:element name="documentManagement">
            <xsd:complexType>
              <xsd:all>
                <xsd:element ref="ns2:TaxKeywordTaxHTField"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bb00a-7adf-45e0-8ad9-4757c742f8ad" elementFormDefault="qualified">
    <xsd:import namespace="http://schemas.microsoft.com/office/2006/documentManagement/types"/>
    <xsd:import namespace="http://schemas.microsoft.com/office/infopath/2007/PartnerControls"/>
    <xsd:element name="TaxKeywordTaxHTField" ma:index="9" nillable="true" ma:taxonomy="true" ma:internalName="TaxKeywordTaxHTField" ma:taxonomyFieldName="TaxKeyword" ma:displayName="Enterprise Keywords" ma:fieldId="{23f27201-bee3-471e-b2e7-b64fd8b7ca38}" ma:taxonomyMulti="true" ma:sspId="f59223a2-1777-490b-a6a7-abceb9946e3f"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description="" ma:hidden="true" ma:list="{35138ecd-bebd-438a-ab03-876774619255}" ma:internalName="TaxCatchAll" ma:showField="CatchAllData" ma:web="d8dbb00a-7adf-45e0-8ad9-4757c742f8a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KeywordTaxHTField xmlns="d8dbb00a-7adf-45e0-8ad9-4757c742f8ad">
      <Terms xmlns="http://schemas.microsoft.com/office/infopath/2007/PartnerControls"/>
    </TaxKeywordTaxHTField>
    <TaxCatchAll xmlns="d8dbb00a-7adf-45e0-8ad9-4757c742f8a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F23489-8FD8-4C8E-B1B8-90B4C28DE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dbb00a-7adf-45e0-8ad9-4757c742f8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DA182C9-C4A7-4AFC-BF38-7304F3270076}">
  <ds:schemaRefs>
    <ds:schemaRef ds:uri="http://schemas.microsoft.com/office/2006/metadata/properties"/>
    <ds:schemaRef ds:uri="http://purl.org/dc/elements/1.1/"/>
    <ds:schemaRef ds:uri="http://purl.org/dc/dcmitype/"/>
    <ds:schemaRef ds:uri="http://www.w3.org/XML/1998/namespace"/>
    <ds:schemaRef ds:uri="http://schemas.openxmlformats.org/package/2006/metadata/core-properties"/>
    <ds:schemaRef ds:uri="http://schemas.microsoft.com/office/2006/documentManagement/types"/>
    <ds:schemaRef ds:uri="http://purl.org/dc/terms/"/>
    <ds:schemaRef ds:uri="d8dbb00a-7adf-45e0-8ad9-4757c742f8ad"/>
    <ds:schemaRef ds:uri="http://schemas.microsoft.com/office/infopath/2007/PartnerControls"/>
  </ds:schemaRefs>
</ds:datastoreItem>
</file>

<file path=customXml/itemProps3.xml><?xml version="1.0" encoding="utf-8"?>
<ds:datastoreItem xmlns:ds="http://schemas.openxmlformats.org/officeDocument/2006/customXml" ds:itemID="{6E53A22F-2BE9-4D75-B60A-BC669B42EB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DOH_Master Template</Template>
  <TotalTime>7072</TotalTime>
  <Words>1462</Words>
  <Application>Microsoft Office PowerPoint</Application>
  <PresentationFormat>On-screen Show (4:3)</PresentationFormat>
  <Paragraphs>162</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Times New Roman</vt:lpstr>
      <vt:lpstr>Verdana</vt:lpstr>
      <vt:lpstr>Wingdings</vt:lpstr>
      <vt:lpstr>DOH_Master Template</vt:lpstr>
      <vt:lpstr>Achieving Better Care by Monitoring All Prescriptions (ABC-MAP) </vt:lpstr>
      <vt:lpstr>ABC-MAP Presentation</vt:lpstr>
      <vt:lpstr>Prescription Drug Monitoring Program</vt:lpstr>
      <vt:lpstr>Prescription Drug Monitoring Program </vt:lpstr>
      <vt:lpstr>Prescription Drug Monitoring Program</vt:lpstr>
      <vt:lpstr>Prescription Drug Monitoring Program</vt:lpstr>
      <vt:lpstr>Prescription Drug Monitoring Program</vt:lpstr>
      <vt:lpstr>Requirements: Dispensers</vt:lpstr>
      <vt:lpstr>Requirements: Prescribers</vt:lpstr>
      <vt:lpstr>Pennsylvania’s PDMP Team Structure</vt:lpstr>
      <vt:lpstr>Definitions</vt:lpstr>
      <vt:lpstr>Definitions</vt:lpstr>
      <vt:lpstr>Definitions</vt:lpstr>
      <vt:lpstr>ABC-MAP Board</vt:lpstr>
      <vt:lpstr>Questions</vt:lpstr>
      <vt:lpstr>Questions</vt:lpstr>
    </vt:vector>
  </TitlesOfParts>
  <Company>Pennsylvania Department of Health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Stakeholder Meeting_DRAFT_CURRENT</dc:title>
  <dc:creator>Melisa Rader</dc:creator>
  <cp:lastModifiedBy>Hughes, Lauren</cp:lastModifiedBy>
  <cp:revision>239</cp:revision>
  <cp:lastPrinted>2016-04-29T13:02:50Z</cp:lastPrinted>
  <dcterms:created xsi:type="dcterms:W3CDTF">2014-08-20T18:15:23Z</dcterms:created>
  <dcterms:modified xsi:type="dcterms:W3CDTF">2016-05-17T16:12:24Z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0x010100901E0D29D048534184F2CA21BB8C066E</vt:lpwstr>
  </property>
  <property fmtid="{D5CDD505-2E9C-101B-9397-08002B2CF9AE}" pid="3" name="TaxKeyword">
    <vt:lpwstr/>
  </property>
</Properties>
</file>